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modernComment_104_0.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Lst>
  <p:notesMasterIdLst>
    <p:notesMasterId r:id="rId32"/>
  </p:notesMasterIdLst>
  <p:sldIdLst>
    <p:sldId id="256" r:id="rId2"/>
    <p:sldId id="257" r:id="rId3"/>
    <p:sldId id="275" r:id="rId4"/>
    <p:sldId id="280" r:id="rId5"/>
    <p:sldId id="274" r:id="rId6"/>
    <p:sldId id="277" r:id="rId7"/>
    <p:sldId id="278" r:id="rId8"/>
    <p:sldId id="292" r:id="rId9"/>
    <p:sldId id="276" r:id="rId10"/>
    <p:sldId id="281" r:id="rId11"/>
    <p:sldId id="294" r:id="rId12"/>
    <p:sldId id="283" r:id="rId13"/>
    <p:sldId id="295" r:id="rId14"/>
    <p:sldId id="293" r:id="rId15"/>
    <p:sldId id="285" r:id="rId16"/>
    <p:sldId id="299" r:id="rId17"/>
    <p:sldId id="301" r:id="rId18"/>
    <p:sldId id="300" r:id="rId19"/>
    <p:sldId id="289" r:id="rId20"/>
    <p:sldId id="296" r:id="rId21"/>
    <p:sldId id="290" r:id="rId22"/>
    <p:sldId id="291" r:id="rId23"/>
    <p:sldId id="260" r:id="rId24"/>
    <p:sldId id="297" r:id="rId25"/>
    <p:sldId id="307" r:id="rId26"/>
    <p:sldId id="302" r:id="rId27"/>
    <p:sldId id="305" r:id="rId28"/>
    <p:sldId id="303" r:id="rId29"/>
    <p:sldId id="304" r:id="rId30"/>
    <p:sldId id="306"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A4FD17B-30A6-5B96-A112-14F54B544F7A}" name="Manh Linh Phan" initials="MP" userId="5795f040003b68f4" providerId="Windows Live"/>
  <p188:author id="{6F15B4BB-D094-5117-C4F4-276B67427FB9}" name="Wang, Yindong" initials="" userId="S::Yindong.Wang@hpi.uni-potsdam.de::e7304447-de3d-42eb-87d5-40a2c001430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1" autoAdjust="0"/>
    <p:restoredTop sz="81638" autoAdjust="0"/>
  </p:normalViewPr>
  <p:slideViewPr>
    <p:cSldViewPr snapToGrid="0" snapToObjects="1">
      <p:cViewPr varScale="1">
        <p:scale>
          <a:sx n="78" d="100"/>
          <a:sy n="78" d="100"/>
        </p:scale>
        <p:origin x="2272" y="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h Linh Phan" userId="5795f040003b68f4" providerId="LiveId" clId="{8D8D1869-9A63-4E55-89A1-F62BC5B57CC4}"/>
    <pc:docChg chg="modSld">
      <pc:chgData name="Manh Linh Phan" userId="5795f040003b68f4" providerId="LiveId" clId="{8D8D1869-9A63-4E55-89A1-F62BC5B57CC4}" dt="2024-07-28T16:19:26.823" v="8" actId="20577"/>
      <pc:docMkLst>
        <pc:docMk/>
      </pc:docMkLst>
      <pc:sldChg chg="modSp mod">
        <pc:chgData name="Manh Linh Phan" userId="5795f040003b68f4" providerId="LiveId" clId="{8D8D1869-9A63-4E55-89A1-F62BC5B57CC4}" dt="2024-07-28T16:19:26.823" v="8" actId="20577"/>
        <pc:sldMkLst>
          <pc:docMk/>
          <pc:sldMk cId="2174970097" sldId="283"/>
        </pc:sldMkLst>
        <pc:spChg chg="mod">
          <ac:chgData name="Manh Linh Phan" userId="5795f040003b68f4" providerId="LiveId" clId="{8D8D1869-9A63-4E55-89A1-F62BC5B57CC4}" dt="2024-07-28T16:19:26.823" v="8" actId="20577"/>
          <ac:spMkLst>
            <pc:docMk/>
            <pc:sldMk cId="2174970097" sldId="283"/>
            <ac:spMk id="9" creationId="{6DCDA7A6-19CC-0BC8-4F6C-B19EAC33A996}"/>
          </ac:spMkLst>
        </pc:spChg>
      </pc:sldChg>
    </pc:docChg>
  </pc:docChgLst>
</pc:chgInfo>
</file>

<file path=ppt/comments/modernComment_104_0.xml><?xml version="1.0" encoding="utf-8"?>
<p188:cmLst xmlns:a="http://schemas.openxmlformats.org/drawingml/2006/main" xmlns:r="http://schemas.openxmlformats.org/officeDocument/2006/relationships" xmlns:p188="http://schemas.microsoft.com/office/powerpoint/2018/8/main">
  <p188:cm id="{7BA31537-202A-A04C-95E8-7BCE53E9668B}" authorId="{6F15B4BB-D094-5117-C4F4-276B67427FB9}" created="2024-07-16T18:22:26.209">
    <pc:sldMkLst xmlns:pc="http://schemas.microsoft.com/office/powerpoint/2013/main/command">
      <pc:docMk/>
      <pc:sldMk cId="0" sldId="260"/>
    </pc:sldMkLst>
    <p188:txBody>
      <a:bodyPr/>
      <a:lstStyle/>
      <a:p>
        <a:r>
          <a:rPr lang="en-DE"/>
          <a:t>Please adjust the image size a bit so that the title can be shown.</a:t>
        </a:r>
      </a:p>
    </p188:txBody>
  </p188:cm>
</p188:cmLst>
</file>

<file path=ppt/diagrams/_rels/data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76F1C0-76FC-4EC4-8642-0A5C42647C50}"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57D52E57-28B1-4A37-8CAE-F2142D9CF4B3}">
      <dgm:prSet/>
      <dgm:spPr/>
      <dgm:t>
        <a:bodyPr/>
        <a:lstStyle/>
        <a:p>
          <a:r>
            <a:rPr lang="en-US"/>
            <a:t>Stable Diffusion 1.5:</a:t>
          </a:r>
        </a:p>
      </dgm:t>
    </dgm:pt>
    <dgm:pt modelId="{D812F29A-2FFC-4798-993E-895A32194DE6}" type="parTrans" cxnId="{724AC476-D879-4704-9CA9-4B38A387BB74}">
      <dgm:prSet/>
      <dgm:spPr/>
      <dgm:t>
        <a:bodyPr/>
        <a:lstStyle/>
        <a:p>
          <a:endParaRPr lang="en-US"/>
        </a:p>
      </dgm:t>
    </dgm:pt>
    <dgm:pt modelId="{EA7C8201-2A30-4911-9C39-12FD0F2AFDEA}" type="sibTrans" cxnId="{724AC476-D879-4704-9CA9-4B38A387BB74}">
      <dgm:prSet/>
      <dgm:spPr/>
      <dgm:t>
        <a:bodyPr/>
        <a:lstStyle/>
        <a:p>
          <a:endParaRPr lang="en-US"/>
        </a:p>
      </dgm:t>
    </dgm:pt>
    <dgm:pt modelId="{B0928CE0-ACBE-410A-A7A2-D2720A0DB4B6}">
      <dgm:prSet/>
      <dgm:spPr/>
      <dgm:t>
        <a:bodyPr/>
        <a:lstStyle/>
        <a:p>
          <a:r>
            <a:rPr lang="en-US"/>
            <a:t>October 2022, 1 billion parameters</a:t>
          </a:r>
        </a:p>
      </dgm:t>
    </dgm:pt>
    <dgm:pt modelId="{121DC3EB-3783-4DEC-9DC9-31C507580AC3}" type="parTrans" cxnId="{BBA4A57B-C958-41AE-AE0F-08FE7CA7DDE0}">
      <dgm:prSet/>
      <dgm:spPr/>
      <dgm:t>
        <a:bodyPr/>
        <a:lstStyle/>
        <a:p>
          <a:endParaRPr lang="en-US"/>
        </a:p>
      </dgm:t>
    </dgm:pt>
    <dgm:pt modelId="{5FA9E3A8-0CE7-45DE-9F32-DEA515112F1B}" type="sibTrans" cxnId="{BBA4A57B-C958-41AE-AE0F-08FE7CA7DDE0}">
      <dgm:prSet/>
      <dgm:spPr/>
      <dgm:t>
        <a:bodyPr/>
        <a:lstStyle/>
        <a:p>
          <a:endParaRPr lang="en-US"/>
        </a:p>
      </dgm:t>
    </dgm:pt>
    <dgm:pt modelId="{13E8262F-F6D5-4A6B-856B-ED7F3F0E7E0A}">
      <dgm:prSet/>
      <dgm:spPr/>
      <dgm:t>
        <a:bodyPr/>
        <a:lstStyle/>
        <a:p>
          <a:r>
            <a:rPr lang="en-US"/>
            <a:t>512x512 resolution</a:t>
          </a:r>
        </a:p>
      </dgm:t>
    </dgm:pt>
    <dgm:pt modelId="{3E0E7A5B-45AA-4ED8-A9A9-390A4713AE95}" type="parTrans" cxnId="{A7B67C3E-8B1D-48A0-A1F7-29229247961C}">
      <dgm:prSet/>
      <dgm:spPr/>
      <dgm:t>
        <a:bodyPr/>
        <a:lstStyle/>
        <a:p>
          <a:endParaRPr lang="en-US"/>
        </a:p>
      </dgm:t>
    </dgm:pt>
    <dgm:pt modelId="{489E297F-F5A7-42EF-8856-12F442441620}" type="sibTrans" cxnId="{A7B67C3E-8B1D-48A0-A1F7-29229247961C}">
      <dgm:prSet/>
      <dgm:spPr/>
      <dgm:t>
        <a:bodyPr/>
        <a:lstStyle/>
        <a:p>
          <a:endParaRPr lang="en-US"/>
        </a:p>
      </dgm:t>
    </dgm:pt>
    <dgm:pt modelId="{07ACD7BD-AE67-45CF-AAB8-14C53F527F5A}">
      <dgm:prSet/>
      <dgm:spPr/>
      <dgm:t>
        <a:bodyPr/>
        <a:lstStyle/>
        <a:p>
          <a:r>
            <a:rPr lang="en-US"/>
            <a:t>Stable Diffusion XL:</a:t>
          </a:r>
        </a:p>
      </dgm:t>
    </dgm:pt>
    <dgm:pt modelId="{538373DD-4244-4B81-B01C-D1F984BE232B}" type="parTrans" cxnId="{BAC038E4-2C95-4BDA-B313-8BD44A5B6CF0}">
      <dgm:prSet/>
      <dgm:spPr/>
      <dgm:t>
        <a:bodyPr/>
        <a:lstStyle/>
        <a:p>
          <a:endParaRPr lang="en-US"/>
        </a:p>
      </dgm:t>
    </dgm:pt>
    <dgm:pt modelId="{F6EACB43-FFFA-4C7F-A89E-26F9D33F8CA6}" type="sibTrans" cxnId="{BAC038E4-2C95-4BDA-B313-8BD44A5B6CF0}">
      <dgm:prSet/>
      <dgm:spPr/>
      <dgm:t>
        <a:bodyPr/>
        <a:lstStyle/>
        <a:p>
          <a:endParaRPr lang="en-US"/>
        </a:p>
      </dgm:t>
    </dgm:pt>
    <dgm:pt modelId="{CD30DFB3-AAEC-47E3-B17C-4CA1D43DB7C1}">
      <dgm:prSet/>
      <dgm:spPr/>
      <dgm:t>
        <a:bodyPr/>
        <a:lstStyle/>
        <a:p>
          <a:r>
            <a:rPr lang="en-US"/>
            <a:t>July 2023, 3.5 billion parameters</a:t>
          </a:r>
        </a:p>
      </dgm:t>
    </dgm:pt>
    <dgm:pt modelId="{7659CCFA-BE4E-4198-AF97-4B6B9FD3DBDE}" type="parTrans" cxnId="{0BA3551D-45A0-4AF9-B445-9D5353D39DEC}">
      <dgm:prSet/>
      <dgm:spPr/>
      <dgm:t>
        <a:bodyPr/>
        <a:lstStyle/>
        <a:p>
          <a:endParaRPr lang="en-US"/>
        </a:p>
      </dgm:t>
    </dgm:pt>
    <dgm:pt modelId="{708EACA6-2ABD-41CD-B36A-65FFB3CB455B}" type="sibTrans" cxnId="{0BA3551D-45A0-4AF9-B445-9D5353D39DEC}">
      <dgm:prSet/>
      <dgm:spPr/>
      <dgm:t>
        <a:bodyPr/>
        <a:lstStyle/>
        <a:p>
          <a:endParaRPr lang="en-US"/>
        </a:p>
      </dgm:t>
    </dgm:pt>
    <dgm:pt modelId="{A0EF1725-02C0-4D67-A2EE-85EC384F9B06}">
      <dgm:prSet/>
      <dgm:spPr/>
      <dgm:t>
        <a:bodyPr/>
        <a:lstStyle/>
        <a:p>
          <a:r>
            <a:rPr lang="en-US"/>
            <a:t>1024x1024 resolution</a:t>
          </a:r>
        </a:p>
      </dgm:t>
    </dgm:pt>
    <dgm:pt modelId="{DED82800-5F73-418E-94A5-4BF14BF6171B}" type="parTrans" cxnId="{A08D3960-D145-440E-B8B7-9FC678600BB0}">
      <dgm:prSet/>
      <dgm:spPr/>
      <dgm:t>
        <a:bodyPr/>
        <a:lstStyle/>
        <a:p>
          <a:endParaRPr lang="en-US"/>
        </a:p>
      </dgm:t>
    </dgm:pt>
    <dgm:pt modelId="{69299DD7-53FA-4A1C-B564-53A85E8DAD00}" type="sibTrans" cxnId="{A08D3960-D145-440E-B8B7-9FC678600BB0}">
      <dgm:prSet/>
      <dgm:spPr/>
      <dgm:t>
        <a:bodyPr/>
        <a:lstStyle/>
        <a:p>
          <a:endParaRPr lang="en-US"/>
        </a:p>
      </dgm:t>
    </dgm:pt>
    <dgm:pt modelId="{C6122BF0-C791-4D3E-A19D-86EDAD8DB5FE}">
      <dgm:prSet/>
      <dgm:spPr/>
      <dgm:t>
        <a:bodyPr/>
        <a:lstStyle/>
        <a:p>
          <a:r>
            <a:rPr lang="en-US"/>
            <a:t>Stable Diffusion Cascade</a:t>
          </a:r>
        </a:p>
      </dgm:t>
    </dgm:pt>
    <dgm:pt modelId="{68C96A8B-3E79-4265-B48C-B986165B6711}" type="parTrans" cxnId="{A3828173-E0A7-4613-BF85-CC89ECC11FFD}">
      <dgm:prSet/>
      <dgm:spPr/>
      <dgm:t>
        <a:bodyPr/>
        <a:lstStyle/>
        <a:p>
          <a:endParaRPr lang="en-US"/>
        </a:p>
      </dgm:t>
    </dgm:pt>
    <dgm:pt modelId="{2A7292AC-086F-45AD-88C4-08FD20DE5E59}" type="sibTrans" cxnId="{A3828173-E0A7-4613-BF85-CC89ECC11FFD}">
      <dgm:prSet/>
      <dgm:spPr/>
      <dgm:t>
        <a:bodyPr/>
        <a:lstStyle/>
        <a:p>
          <a:endParaRPr lang="en-US"/>
        </a:p>
      </dgm:t>
    </dgm:pt>
    <dgm:pt modelId="{2B246EB0-8FB3-495D-A521-58577893FF3E}">
      <dgm:prSet/>
      <dgm:spPr/>
      <dgm:t>
        <a:bodyPr/>
        <a:lstStyle/>
        <a:p>
          <a:r>
            <a:rPr lang="en-US" dirty="0"/>
            <a:t>Feb 2024</a:t>
          </a:r>
        </a:p>
      </dgm:t>
    </dgm:pt>
    <dgm:pt modelId="{2DC01FC4-E1F1-494A-94C9-F4C73445BF46}" type="parTrans" cxnId="{83018553-4969-495E-9AFC-AE12E38469FC}">
      <dgm:prSet/>
      <dgm:spPr/>
      <dgm:t>
        <a:bodyPr/>
        <a:lstStyle/>
        <a:p>
          <a:endParaRPr lang="en-US"/>
        </a:p>
      </dgm:t>
    </dgm:pt>
    <dgm:pt modelId="{4FC49484-C50C-4F5E-815D-1DFC8DA773F6}" type="sibTrans" cxnId="{83018553-4969-495E-9AFC-AE12E38469FC}">
      <dgm:prSet/>
      <dgm:spPr/>
      <dgm:t>
        <a:bodyPr/>
        <a:lstStyle/>
        <a:p>
          <a:endParaRPr lang="en-US"/>
        </a:p>
      </dgm:t>
    </dgm:pt>
    <dgm:pt modelId="{F1750642-1DF0-44C8-A734-44EB523921E4}">
      <dgm:prSet/>
      <dgm:spPr/>
      <dgm:t>
        <a:bodyPr/>
        <a:lstStyle/>
        <a:p>
          <a:r>
            <a:rPr lang="en-US"/>
            <a:t>ChatGPT-4o:</a:t>
          </a:r>
        </a:p>
      </dgm:t>
    </dgm:pt>
    <dgm:pt modelId="{BF7A0B83-243E-487C-82E6-03009DA10D18}" type="parTrans" cxnId="{9E99D479-1C33-42C5-A3C0-C02BCB4B2953}">
      <dgm:prSet/>
      <dgm:spPr/>
      <dgm:t>
        <a:bodyPr/>
        <a:lstStyle/>
        <a:p>
          <a:endParaRPr lang="en-US"/>
        </a:p>
      </dgm:t>
    </dgm:pt>
    <dgm:pt modelId="{5C436C05-8D04-411A-B3FC-16133D3C98BB}" type="sibTrans" cxnId="{9E99D479-1C33-42C5-A3C0-C02BCB4B2953}">
      <dgm:prSet/>
      <dgm:spPr/>
      <dgm:t>
        <a:bodyPr/>
        <a:lstStyle/>
        <a:p>
          <a:endParaRPr lang="en-US"/>
        </a:p>
      </dgm:t>
    </dgm:pt>
    <dgm:pt modelId="{E0A01263-BBE7-4282-8A8E-7B57A5B8DCF2}">
      <dgm:prSet/>
      <dgm:spPr/>
      <dgm:t>
        <a:bodyPr/>
        <a:lstStyle/>
        <a:p>
          <a:r>
            <a:rPr lang="en-US" dirty="0"/>
            <a:t>DALL·E 3: close-sourced, supposedly quite larger</a:t>
          </a:r>
        </a:p>
      </dgm:t>
    </dgm:pt>
    <dgm:pt modelId="{9A87F16D-1B06-40D9-BD1E-15959FA676EB}" type="parTrans" cxnId="{BD4471D4-452C-4333-876B-1988F9660387}">
      <dgm:prSet/>
      <dgm:spPr/>
      <dgm:t>
        <a:bodyPr/>
        <a:lstStyle/>
        <a:p>
          <a:endParaRPr lang="en-US"/>
        </a:p>
      </dgm:t>
    </dgm:pt>
    <dgm:pt modelId="{9214DA93-EABC-439A-91EF-55CB93BECD89}" type="sibTrans" cxnId="{BD4471D4-452C-4333-876B-1988F9660387}">
      <dgm:prSet/>
      <dgm:spPr/>
      <dgm:t>
        <a:bodyPr/>
        <a:lstStyle/>
        <a:p>
          <a:endParaRPr lang="en-US"/>
        </a:p>
      </dgm:t>
    </dgm:pt>
    <dgm:pt modelId="{9B2925B2-1892-43DC-8AF5-B55A9C0C8105}">
      <dgm:prSet/>
      <dgm:spPr/>
      <dgm:t>
        <a:bodyPr/>
        <a:lstStyle/>
        <a:p>
          <a:r>
            <a:rPr lang="en-US" dirty="0"/>
            <a:t>Modular (text and pixel generation) 1.7 - 5.1 billion parameters</a:t>
          </a:r>
        </a:p>
      </dgm:t>
    </dgm:pt>
    <dgm:pt modelId="{AA45EB42-C9FC-4CCD-9376-21895A988215}" type="parTrans" cxnId="{F3EE572B-3C60-4C5C-8F5C-5F2676C20C00}">
      <dgm:prSet/>
      <dgm:spPr/>
    </dgm:pt>
    <dgm:pt modelId="{1C32E395-A0A4-4DA3-9CCA-D649E9B54192}" type="sibTrans" cxnId="{F3EE572B-3C60-4C5C-8F5C-5F2676C20C00}">
      <dgm:prSet/>
      <dgm:spPr/>
    </dgm:pt>
    <dgm:pt modelId="{6C35BB26-A849-4DA7-8895-FD0178DEFEBD}" type="pres">
      <dgm:prSet presAssocID="{9E76F1C0-76FC-4EC4-8642-0A5C42647C50}" presName="linear" presStyleCnt="0">
        <dgm:presLayoutVars>
          <dgm:animLvl val="lvl"/>
          <dgm:resizeHandles val="exact"/>
        </dgm:presLayoutVars>
      </dgm:prSet>
      <dgm:spPr/>
    </dgm:pt>
    <dgm:pt modelId="{E830DC2B-2F25-4094-A623-0BFDEB33396F}" type="pres">
      <dgm:prSet presAssocID="{57D52E57-28B1-4A37-8CAE-F2142D9CF4B3}" presName="parentText" presStyleLbl="node1" presStyleIdx="0" presStyleCnt="4">
        <dgm:presLayoutVars>
          <dgm:chMax val="0"/>
          <dgm:bulletEnabled val="1"/>
        </dgm:presLayoutVars>
      </dgm:prSet>
      <dgm:spPr/>
    </dgm:pt>
    <dgm:pt modelId="{712EE8D9-1C65-4DFF-A672-88511C0C5EF2}" type="pres">
      <dgm:prSet presAssocID="{57D52E57-28B1-4A37-8CAE-F2142D9CF4B3}" presName="childText" presStyleLbl="revTx" presStyleIdx="0" presStyleCnt="4">
        <dgm:presLayoutVars>
          <dgm:bulletEnabled val="1"/>
        </dgm:presLayoutVars>
      </dgm:prSet>
      <dgm:spPr/>
    </dgm:pt>
    <dgm:pt modelId="{798779FE-5881-4F2F-8192-EE9073DAB130}" type="pres">
      <dgm:prSet presAssocID="{07ACD7BD-AE67-45CF-AAB8-14C53F527F5A}" presName="parentText" presStyleLbl="node1" presStyleIdx="1" presStyleCnt="4">
        <dgm:presLayoutVars>
          <dgm:chMax val="0"/>
          <dgm:bulletEnabled val="1"/>
        </dgm:presLayoutVars>
      </dgm:prSet>
      <dgm:spPr/>
    </dgm:pt>
    <dgm:pt modelId="{5D369172-DCDC-46AC-A107-B9B5E450FF2E}" type="pres">
      <dgm:prSet presAssocID="{07ACD7BD-AE67-45CF-AAB8-14C53F527F5A}" presName="childText" presStyleLbl="revTx" presStyleIdx="1" presStyleCnt="4">
        <dgm:presLayoutVars>
          <dgm:bulletEnabled val="1"/>
        </dgm:presLayoutVars>
      </dgm:prSet>
      <dgm:spPr/>
    </dgm:pt>
    <dgm:pt modelId="{C9932A22-8BF6-444F-8218-85D310D01CA0}" type="pres">
      <dgm:prSet presAssocID="{C6122BF0-C791-4D3E-A19D-86EDAD8DB5FE}" presName="parentText" presStyleLbl="node1" presStyleIdx="2" presStyleCnt="4">
        <dgm:presLayoutVars>
          <dgm:chMax val="0"/>
          <dgm:bulletEnabled val="1"/>
        </dgm:presLayoutVars>
      </dgm:prSet>
      <dgm:spPr/>
    </dgm:pt>
    <dgm:pt modelId="{858FB98B-0C60-41FE-A3D6-26B53B732ED4}" type="pres">
      <dgm:prSet presAssocID="{C6122BF0-C791-4D3E-A19D-86EDAD8DB5FE}" presName="childText" presStyleLbl="revTx" presStyleIdx="2" presStyleCnt="4">
        <dgm:presLayoutVars>
          <dgm:bulletEnabled val="1"/>
        </dgm:presLayoutVars>
      </dgm:prSet>
      <dgm:spPr/>
    </dgm:pt>
    <dgm:pt modelId="{E4CC78B0-ACC4-4E6E-BD83-2C490CC60ACE}" type="pres">
      <dgm:prSet presAssocID="{F1750642-1DF0-44C8-A734-44EB523921E4}" presName="parentText" presStyleLbl="node1" presStyleIdx="3" presStyleCnt="4">
        <dgm:presLayoutVars>
          <dgm:chMax val="0"/>
          <dgm:bulletEnabled val="1"/>
        </dgm:presLayoutVars>
      </dgm:prSet>
      <dgm:spPr/>
    </dgm:pt>
    <dgm:pt modelId="{43BE11BD-854C-4A36-9360-154133A601EF}" type="pres">
      <dgm:prSet presAssocID="{F1750642-1DF0-44C8-A734-44EB523921E4}" presName="childText" presStyleLbl="revTx" presStyleIdx="3" presStyleCnt="4">
        <dgm:presLayoutVars>
          <dgm:bulletEnabled val="1"/>
        </dgm:presLayoutVars>
      </dgm:prSet>
      <dgm:spPr/>
    </dgm:pt>
  </dgm:ptLst>
  <dgm:cxnLst>
    <dgm:cxn modelId="{99B51F07-9F4A-4BF5-AEE9-316F5CC248A6}" type="presOf" srcId="{F1750642-1DF0-44C8-A734-44EB523921E4}" destId="{E4CC78B0-ACC4-4E6E-BD83-2C490CC60ACE}" srcOrd="0" destOrd="0" presId="urn:microsoft.com/office/officeart/2005/8/layout/vList2"/>
    <dgm:cxn modelId="{CCC88F07-687F-4998-90D8-0917E5FA696A}" type="presOf" srcId="{2B246EB0-8FB3-495D-A521-58577893FF3E}" destId="{858FB98B-0C60-41FE-A3D6-26B53B732ED4}" srcOrd="0" destOrd="0" presId="urn:microsoft.com/office/officeart/2005/8/layout/vList2"/>
    <dgm:cxn modelId="{0BA3551D-45A0-4AF9-B445-9D5353D39DEC}" srcId="{07ACD7BD-AE67-45CF-AAB8-14C53F527F5A}" destId="{CD30DFB3-AAEC-47E3-B17C-4CA1D43DB7C1}" srcOrd="0" destOrd="0" parTransId="{7659CCFA-BE4E-4198-AF97-4B6B9FD3DBDE}" sibTransId="{708EACA6-2ABD-41CD-B36A-65FFB3CB455B}"/>
    <dgm:cxn modelId="{22271E22-236F-43DD-BCB8-BF34B571D810}" type="presOf" srcId="{9B2925B2-1892-43DC-8AF5-B55A9C0C8105}" destId="{858FB98B-0C60-41FE-A3D6-26B53B732ED4}" srcOrd="0" destOrd="1" presId="urn:microsoft.com/office/officeart/2005/8/layout/vList2"/>
    <dgm:cxn modelId="{2E3ACC2A-1D58-4C99-BBA3-1854D4251E27}" type="presOf" srcId="{A0EF1725-02C0-4D67-A2EE-85EC384F9B06}" destId="{5D369172-DCDC-46AC-A107-B9B5E450FF2E}" srcOrd="0" destOrd="1" presId="urn:microsoft.com/office/officeart/2005/8/layout/vList2"/>
    <dgm:cxn modelId="{F3EE572B-3C60-4C5C-8F5C-5F2676C20C00}" srcId="{C6122BF0-C791-4D3E-A19D-86EDAD8DB5FE}" destId="{9B2925B2-1892-43DC-8AF5-B55A9C0C8105}" srcOrd="1" destOrd="0" parTransId="{AA45EB42-C9FC-4CCD-9376-21895A988215}" sibTransId="{1C32E395-A0A4-4DA3-9CCA-D649E9B54192}"/>
    <dgm:cxn modelId="{A7B67C3E-8B1D-48A0-A1F7-29229247961C}" srcId="{57D52E57-28B1-4A37-8CAE-F2142D9CF4B3}" destId="{13E8262F-F6D5-4A6B-856B-ED7F3F0E7E0A}" srcOrd="1" destOrd="0" parTransId="{3E0E7A5B-45AA-4ED8-A9A9-390A4713AE95}" sibTransId="{489E297F-F5A7-42EF-8856-12F442441620}"/>
    <dgm:cxn modelId="{2A93F540-2AFF-4E16-8522-DE51723E6725}" type="presOf" srcId="{57D52E57-28B1-4A37-8CAE-F2142D9CF4B3}" destId="{E830DC2B-2F25-4094-A623-0BFDEB33396F}" srcOrd="0" destOrd="0" presId="urn:microsoft.com/office/officeart/2005/8/layout/vList2"/>
    <dgm:cxn modelId="{A08D3960-D145-440E-B8B7-9FC678600BB0}" srcId="{07ACD7BD-AE67-45CF-AAB8-14C53F527F5A}" destId="{A0EF1725-02C0-4D67-A2EE-85EC384F9B06}" srcOrd="1" destOrd="0" parTransId="{DED82800-5F73-418E-94A5-4BF14BF6171B}" sibTransId="{69299DD7-53FA-4A1C-B564-53A85E8DAD00}"/>
    <dgm:cxn modelId="{9B2B9265-DCD9-4854-A652-786876395A6E}" type="presOf" srcId="{B0928CE0-ACBE-410A-A7A2-D2720A0DB4B6}" destId="{712EE8D9-1C65-4DFF-A672-88511C0C5EF2}" srcOrd="0" destOrd="0" presId="urn:microsoft.com/office/officeart/2005/8/layout/vList2"/>
    <dgm:cxn modelId="{A88EDA52-AA27-44A2-AE8F-E6228744894D}" type="presOf" srcId="{13E8262F-F6D5-4A6B-856B-ED7F3F0E7E0A}" destId="{712EE8D9-1C65-4DFF-A672-88511C0C5EF2}" srcOrd="0" destOrd="1" presId="urn:microsoft.com/office/officeart/2005/8/layout/vList2"/>
    <dgm:cxn modelId="{A3828173-E0A7-4613-BF85-CC89ECC11FFD}" srcId="{9E76F1C0-76FC-4EC4-8642-0A5C42647C50}" destId="{C6122BF0-C791-4D3E-A19D-86EDAD8DB5FE}" srcOrd="2" destOrd="0" parTransId="{68C96A8B-3E79-4265-B48C-B986165B6711}" sibTransId="{2A7292AC-086F-45AD-88C4-08FD20DE5E59}"/>
    <dgm:cxn modelId="{83018553-4969-495E-9AFC-AE12E38469FC}" srcId="{C6122BF0-C791-4D3E-A19D-86EDAD8DB5FE}" destId="{2B246EB0-8FB3-495D-A521-58577893FF3E}" srcOrd="0" destOrd="0" parTransId="{2DC01FC4-E1F1-494A-94C9-F4C73445BF46}" sibTransId="{4FC49484-C50C-4F5E-815D-1DFC8DA773F6}"/>
    <dgm:cxn modelId="{33CAD053-49D6-47D2-B54F-8E01AA4683D2}" type="presOf" srcId="{9E76F1C0-76FC-4EC4-8642-0A5C42647C50}" destId="{6C35BB26-A849-4DA7-8895-FD0178DEFEBD}" srcOrd="0" destOrd="0" presId="urn:microsoft.com/office/officeart/2005/8/layout/vList2"/>
    <dgm:cxn modelId="{724AC476-D879-4704-9CA9-4B38A387BB74}" srcId="{9E76F1C0-76FC-4EC4-8642-0A5C42647C50}" destId="{57D52E57-28B1-4A37-8CAE-F2142D9CF4B3}" srcOrd="0" destOrd="0" parTransId="{D812F29A-2FFC-4798-993E-895A32194DE6}" sibTransId="{EA7C8201-2A30-4911-9C39-12FD0F2AFDEA}"/>
    <dgm:cxn modelId="{9E99D479-1C33-42C5-A3C0-C02BCB4B2953}" srcId="{9E76F1C0-76FC-4EC4-8642-0A5C42647C50}" destId="{F1750642-1DF0-44C8-A734-44EB523921E4}" srcOrd="3" destOrd="0" parTransId="{BF7A0B83-243E-487C-82E6-03009DA10D18}" sibTransId="{5C436C05-8D04-411A-B3FC-16133D3C98BB}"/>
    <dgm:cxn modelId="{BBA4A57B-C958-41AE-AE0F-08FE7CA7DDE0}" srcId="{57D52E57-28B1-4A37-8CAE-F2142D9CF4B3}" destId="{B0928CE0-ACBE-410A-A7A2-D2720A0DB4B6}" srcOrd="0" destOrd="0" parTransId="{121DC3EB-3783-4DEC-9DC9-31C507580AC3}" sibTransId="{5FA9E3A8-0CE7-45DE-9F32-DEA515112F1B}"/>
    <dgm:cxn modelId="{332D8190-4613-4EC9-A3B8-371FC4317475}" type="presOf" srcId="{07ACD7BD-AE67-45CF-AAB8-14C53F527F5A}" destId="{798779FE-5881-4F2F-8192-EE9073DAB130}" srcOrd="0" destOrd="0" presId="urn:microsoft.com/office/officeart/2005/8/layout/vList2"/>
    <dgm:cxn modelId="{9B718B9C-AF2E-4926-A4F1-83B9B88BF8C6}" type="presOf" srcId="{CD30DFB3-AAEC-47E3-B17C-4CA1D43DB7C1}" destId="{5D369172-DCDC-46AC-A107-B9B5E450FF2E}" srcOrd="0" destOrd="0" presId="urn:microsoft.com/office/officeart/2005/8/layout/vList2"/>
    <dgm:cxn modelId="{4C4DB9A8-B2B9-419B-A239-EBCA728F0BFD}" type="presOf" srcId="{E0A01263-BBE7-4282-8A8E-7B57A5B8DCF2}" destId="{43BE11BD-854C-4A36-9360-154133A601EF}" srcOrd="0" destOrd="0" presId="urn:microsoft.com/office/officeart/2005/8/layout/vList2"/>
    <dgm:cxn modelId="{BD4471D4-452C-4333-876B-1988F9660387}" srcId="{F1750642-1DF0-44C8-A734-44EB523921E4}" destId="{E0A01263-BBE7-4282-8A8E-7B57A5B8DCF2}" srcOrd="0" destOrd="0" parTransId="{9A87F16D-1B06-40D9-BD1E-15959FA676EB}" sibTransId="{9214DA93-EABC-439A-91EF-55CB93BECD89}"/>
    <dgm:cxn modelId="{2098F9D6-1459-49F1-907E-20B01C4B427C}" type="presOf" srcId="{C6122BF0-C791-4D3E-A19D-86EDAD8DB5FE}" destId="{C9932A22-8BF6-444F-8218-85D310D01CA0}" srcOrd="0" destOrd="0" presId="urn:microsoft.com/office/officeart/2005/8/layout/vList2"/>
    <dgm:cxn modelId="{BAC038E4-2C95-4BDA-B313-8BD44A5B6CF0}" srcId="{9E76F1C0-76FC-4EC4-8642-0A5C42647C50}" destId="{07ACD7BD-AE67-45CF-AAB8-14C53F527F5A}" srcOrd="1" destOrd="0" parTransId="{538373DD-4244-4B81-B01C-D1F984BE232B}" sibTransId="{F6EACB43-FFFA-4C7F-A89E-26F9D33F8CA6}"/>
    <dgm:cxn modelId="{3C55BCE1-F203-429F-9823-F9C244471A32}" type="presParOf" srcId="{6C35BB26-A849-4DA7-8895-FD0178DEFEBD}" destId="{E830DC2B-2F25-4094-A623-0BFDEB33396F}" srcOrd="0" destOrd="0" presId="urn:microsoft.com/office/officeart/2005/8/layout/vList2"/>
    <dgm:cxn modelId="{FDCC98FC-2898-4F6D-B22B-1D93C8163E83}" type="presParOf" srcId="{6C35BB26-A849-4DA7-8895-FD0178DEFEBD}" destId="{712EE8D9-1C65-4DFF-A672-88511C0C5EF2}" srcOrd="1" destOrd="0" presId="urn:microsoft.com/office/officeart/2005/8/layout/vList2"/>
    <dgm:cxn modelId="{ACE64507-1554-4C5A-98BE-2597196B3720}" type="presParOf" srcId="{6C35BB26-A849-4DA7-8895-FD0178DEFEBD}" destId="{798779FE-5881-4F2F-8192-EE9073DAB130}" srcOrd="2" destOrd="0" presId="urn:microsoft.com/office/officeart/2005/8/layout/vList2"/>
    <dgm:cxn modelId="{ED7B7014-51CF-489F-88A4-490E08D43058}" type="presParOf" srcId="{6C35BB26-A849-4DA7-8895-FD0178DEFEBD}" destId="{5D369172-DCDC-46AC-A107-B9B5E450FF2E}" srcOrd="3" destOrd="0" presId="urn:microsoft.com/office/officeart/2005/8/layout/vList2"/>
    <dgm:cxn modelId="{47CC3044-ECE7-494A-9783-A66232E14181}" type="presParOf" srcId="{6C35BB26-A849-4DA7-8895-FD0178DEFEBD}" destId="{C9932A22-8BF6-444F-8218-85D310D01CA0}" srcOrd="4" destOrd="0" presId="urn:microsoft.com/office/officeart/2005/8/layout/vList2"/>
    <dgm:cxn modelId="{CBF4DE3C-9DBD-48DD-A03B-94CBAEECDB44}" type="presParOf" srcId="{6C35BB26-A849-4DA7-8895-FD0178DEFEBD}" destId="{858FB98B-0C60-41FE-A3D6-26B53B732ED4}" srcOrd="5" destOrd="0" presId="urn:microsoft.com/office/officeart/2005/8/layout/vList2"/>
    <dgm:cxn modelId="{1C5AE742-DCE6-4B92-A797-E8CEDE86844F}" type="presParOf" srcId="{6C35BB26-A849-4DA7-8895-FD0178DEFEBD}" destId="{E4CC78B0-ACC4-4E6E-BD83-2C490CC60ACE}" srcOrd="6" destOrd="0" presId="urn:microsoft.com/office/officeart/2005/8/layout/vList2"/>
    <dgm:cxn modelId="{28F901F0-0D71-4D79-A66E-10DE1BB1C3F3}" type="presParOf" srcId="{6C35BB26-A849-4DA7-8895-FD0178DEFEBD}" destId="{43BE11BD-854C-4A36-9360-154133A601EF}"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9ABCB7-64BB-4E99-B2CF-3E0586990045}"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A1C7C796-8299-4182-A848-4EC573A5E912}">
      <dgm:prSet/>
      <dgm:spPr/>
      <dgm:t>
        <a:bodyPr/>
        <a:lstStyle/>
        <a:p>
          <a:r>
            <a:rPr lang="en-US"/>
            <a:t>OpenAI base CLIP</a:t>
          </a:r>
        </a:p>
      </dgm:t>
    </dgm:pt>
    <dgm:pt modelId="{284D63DF-5B16-4043-A63E-1694FF6C467D}" type="parTrans" cxnId="{B5E63E0F-C504-4B93-B227-9E22C9CACCB0}">
      <dgm:prSet/>
      <dgm:spPr/>
      <dgm:t>
        <a:bodyPr/>
        <a:lstStyle/>
        <a:p>
          <a:endParaRPr lang="en-US"/>
        </a:p>
      </dgm:t>
    </dgm:pt>
    <dgm:pt modelId="{EDCAD873-A93A-4B30-9817-AC55A807DD08}" type="sibTrans" cxnId="{B5E63E0F-C504-4B93-B227-9E22C9CACCB0}">
      <dgm:prSet/>
      <dgm:spPr/>
      <dgm:t>
        <a:bodyPr/>
        <a:lstStyle/>
        <a:p>
          <a:endParaRPr lang="en-US"/>
        </a:p>
      </dgm:t>
    </dgm:pt>
    <dgm:pt modelId="{060F87C1-6FCF-43A6-990D-E40D379FAF40}">
      <dgm:prSet/>
      <dgm:spPr/>
      <dgm:t>
        <a:bodyPr/>
        <a:lstStyle/>
        <a:p>
          <a:r>
            <a:rPr lang="en-US"/>
            <a:t>openai/clip-vit-base-patch32</a:t>
          </a:r>
        </a:p>
      </dgm:t>
    </dgm:pt>
    <dgm:pt modelId="{E2C37BF2-0F7F-44EF-82DD-7BFE0C12B8B5}" type="parTrans" cxnId="{A6EB0131-4AC1-48F0-AEDE-A90423AACE27}">
      <dgm:prSet/>
      <dgm:spPr/>
      <dgm:t>
        <a:bodyPr/>
        <a:lstStyle/>
        <a:p>
          <a:endParaRPr lang="en-US"/>
        </a:p>
      </dgm:t>
    </dgm:pt>
    <dgm:pt modelId="{E78B0936-6520-4408-A12D-CB198DA0C54B}" type="sibTrans" cxnId="{A6EB0131-4AC1-48F0-AEDE-A90423AACE27}">
      <dgm:prSet/>
      <dgm:spPr/>
      <dgm:t>
        <a:bodyPr/>
        <a:lstStyle/>
        <a:p>
          <a:endParaRPr lang="en-US"/>
        </a:p>
      </dgm:t>
    </dgm:pt>
    <dgm:pt modelId="{30391E3C-849E-487B-A814-079C7ACF2357}">
      <dgm:prSet/>
      <dgm:spPr/>
      <dgm:t>
        <a:bodyPr/>
        <a:lstStyle/>
        <a:p>
          <a:r>
            <a:rPr lang="en-US"/>
            <a:t>Multilingual-clip</a:t>
          </a:r>
        </a:p>
      </dgm:t>
    </dgm:pt>
    <dgm:pt modelId="{DA49FB2D-D58B-4894-B9C8-C72B3454A293}" type="parTrans" cxnId="{EE20A993-97D2-4C0B-A8A1-85F6D0D32400}">
      <dgm:prSet/>
      <dgm:spPr/>
      <dgm:t>
        <a:bodyPr/>
        <a:lstStyle/>
        <a:p>
          <a:endParaRPr lang="en-US"/>
        </a:p>
      </dgm:t>
    </dgm:pt>
    <dgm:pt modelId="{B77FD9EA-BBC1-4F19-9B80-273E7D003B1C}" type="sibTrans" cxnId="{EE20A993-97D2-4C0B-A8A1-85F6D0D32400}">
      <dgm:prSet/>
      <dgm:spPr/>
      <dgm:t>
        <a:bodyPr/>
        <a:lstStyle/>
        <a:p>
          <a:endParaRPr lang="en-US"/>
        </a:p>
      </dgm:t>
    </dgm:pt>
    <dgm:pt modelId="{0EEE9664-D78B-44DA-9EF5-BB4945FD7C9C}">
      <dgm:prSet/>
      <dgm:spPr/>
      <dgm:t>
        <a:bodyPr/>
        <a:lstStyle/>
        <a:p>
          <a:r>
            <a:rPr lang="en-US"/>
            <a:t>M-CLIP/XLM-Roberta-Large-Vit-L-14</a:t>
          </a:r>
        </a:p>
      </dgm:t>
    </dgm:pt>
    <dgm:pt modelId="{339A2C62-F76F-4115-A7BE-7E6ABA7A2664}" type="parTrans" cxnId="{1A2DFE1B-05DF-46FB-82B5-583B5410BF58}">
      <dgm:prSet/>
      <dgm:spPr/>
      <dgm:t>
        <a:bodyPr/>
        <a:lstStyle/>
        <a:p>
          <a:endParaRPr lang="en-US"/>
        </a:p>
      </dgm:t>
    </dgm:pt>
    <dgm:pt modelId="{B362F552-C415-4503-9F95-119576913C25}" type="sibTrans" cxnId="{1A2DFE1B-05DF-46FB-82B5-583B5410BF58}">
      <dgm:prSet/>
      <dgm:spPr/>
      <dgm:t>
        <a:bodyPr/>
        <a:lstStyle/>
        <a:p>
          <a:endParaRPr lang="en-US"/>
        </a:p>
      </dgm:t>
    </dgm:pt>
    <dgm:pt modelId="{5A9B5012-79F0-4CFD-BD98-2EE3B6AD75E4}">
      <dgm:prSet/>
      <dgm:spPr/>
      <dgm:t>
        <a:bodyPr/>
        <a:lstStyle/>
        <a:p>
          <a:r>
            <a:rPr lang="en-US"/>
            <a:t>extends text encoders to multiple other languages</a:t>
          </a:r>
        </a:p>
      </dgm:t>
    </dgm:pt>
    <dgm:pt modelId="{E7CE19B0-59FD-4477-BC51-1EF32D97E071}" type="parTrans" cxnId="{3C656B52-3A04-4803-991C-67A32FFE8574}">
      <dgm:prSet/>
      <dgm:spPr/>
      <dgm:t>
        <a:bodyPr/>
        <a:lstStyle/>
        <a:p>
          <a:endParaRPr lang="en-US"/>
        </a:p>
      </dgm:t>
    </dgm:pt>
    <dgm:pt modelId="{E4515768-65DF-486E-9752-5DA41F2F1D8B}" type="sibTrans" cxnId="{3C656B52-3A04-4803-991C-67A32FFE8574}">
      <dgm:prSet/>
      <dgm:spPr/>
      <dgm:t>
        <a:bodyPr/>
        <a:lstStyle/>
        <a:p>
          <a:endParaRPr lang="en-US"/>
        </a:p>
      </dgm:t>
    </dgm:pt>
    <dgm:pt modelId="{2B0B1523-E38F-4206-B8A7-72D48B515F87}">
      <dgm:prSet/>
      <dgm:spPr/>
      <dgm:t>
        <a:bodyPr/>
        <a:lstStyle/>
        <a:p>
          <a:r>
            <a:rPr lang="en-US"/>
            <a:t>Jina CLIP</a:t>
          </a:r>
        </a:p>
      </dgm:t>
    </dgm:pt>
    <dgm:pt modelId="{3B482961-55BA-41C5-AF3D-3C0BFAED20FE}" type="parTrans" cxnId="{E12B377E-9239-445A-AAD9-0EEE4418A774}">
      <dgm:prSet/>
      <dgm:spPr/>
      <dgm:t>
        <a:bodyPr/>
        <a:lstStyle/>
        <a:p>
          <a:endParaRPr lang="en-US"/>
        </a:p>
      </dgm:t>
    </dgm:pt>
    <dgm:pt modelId="{0005EFFE-97EF-4B7D-8D10-459FF28A34AC}" type="sibTrans" cxnId="{E12B377E-9239-445A-AAD9-0EEE4418A774}">
      <dgm:prSet/>
      <dgm:spPr/>
      <dgm:t>
        <a:bodyPr/>
        <a:lstStyle/>
        <a:p>
          <a:endParaRPr lang="en-US"/>
        </a:p>
      </dgm:t>
    </dgm:pt>
    <dgm:pt modelId="{A8F69183-86CD-4E6D-9821-80F30A42B7D0}">
      <dgm:prSet/>
      <dgm:spPr/>
      <dgm:t>
        <a:bodyPr/>
        <a:lstStyle/>
        <a:p>
          <a:r>
            <a:rPr lang="en-US"/>
            <a:t>Excels on cross-modal retrieval</a:t>
          </a:r>
        </a:p>
      </dgm:t>
    </dgm:pt>
    <dgm:pt modelId="{570E04C3-1B43-457F-8FFA-2323C0493BEA}" type="parTrans" cxnId="{423A0B13-BDE9-40AA-BEFF-E8713AA3CC5D}">
      <dgm:prSet/>
      <dgm:spPr/>
      <dgm:t>
        <a:bodyPr/>
        <a:lstStyle/>
        <a:p>
          <a:endParaRPr lang="en-US"/>
        </a:p>
      </dgm:t>
    </dgm:pt>
    <dgm:pt modelId="{62CC3DA7-C181-4941-8020-97C2FD7F05A5}" type="sibTrans" cxnId="{423A0B13-BDE9-40AA-BEFF-E8713AA3CC5D}">
      <dgm:prSet/>
      <dgm:spPr/>
      <dgm:t>
        <a:bodyPr/>
        <a:lstStyle/>
        <a:p>
          <a:endParaRPr lang="en-US"/>
        </a:p>
      </dgm:t>
    </dgm:pt>
    <dgm:pt modelId="{4B674582-A5CA-473D-8410-28DFD773B938}">
      <dgm:prSet/>
      <dgm:spPr/>
      <dgm:t>
        <a:bodyPr/>
        <a:lstStyle/>
        <a:p>
          <a:r>
            <a:rPr lang="en-US"/>
            <a:t>Only support English</a:t>
          </a:r>
        </a:p>
      </dgm:t>
    </dgm:pt>
    <dgm:pt modelId="{ED81AFCF-AD12-49F6-B0F6-0B37EAAA5A06}" type="parTrans" cxnId="{B9B272E4-EF88-4B85-A6DE-AE04CB72AB4D}">
      <dgm:prSet/>
      <dgm:spPr/>
      <dgm:t>
        <a:bodyPr/>
        <a:lstStyle/>
        <a:p>
          <a:endParaRPr lang="en-US"/>
        </a:p>
      </dgm:t>
    </dgm:pt>
    <dgm:pt modelId="{136C425C-50F3-4D5E-9EF0-1AE3DF0EA0A6}" type="sibTrans" cxnId="{B9B272E4-EF88-4B85-A6DE-AE04CB72AB4D}">
      <dgm:prSet/>
      <dgm:spPr/>
      <dgm:t>
        <a:bodyPr/>
        <a:lstStyle/>
        <a:p>
          <a:endParaRPr lang="en-US"/>
        </a:p>
      </dgm:t>
    </dgm:pt>
    <dgm:pt modelId="{5910ACE4-2063-4A48-B548-01DB92C2D832}" type="pres">
      <dgm:prSet presAssocID="{119ABCB7-64BB-4E99-B2CF-3E0586990045}" presName="linear" presStyleCnt="0">
        <dgm:presLayoutVars>
          <dgm:animLvl val="lvl"/>
          <dgm:resizeHandles val="exact"/>
        </dgm:presLayoutVars>
      </dgm:prSet>
      <dgm:spPr/>
    </dgm:pt>
    <dgm:pt modelId="{7F2AF205-28B2-465A-8CCC-6A33D09DE616}" type="pres">
      <dgm:prSet presAssocID="{A1C7C796-8299-4182-A848-4EC573A5E912}" presName="parentText" presStyleLbl="node1" presStyleIdx="0" presStyleCnt="3">
        <dgm:presLayoutVars>
          <dgm:chMax val="0"/>
          <dgm:bulletEnabled val="1"/>
        </dgm:presLayoutVars>
      </dgm:prSet>
      <dgm:spPr/>
    </dgm:pt>
    <dgm:pt modelId="{F36B54A5-44D2-4567-A9F3-B5E7C9AC2793}" type="pres">
      <dgm:prSet presAssocID="{A1C7C796-8299-4182-A848-4EC573A5E912}" presName="childText" presStyleLbl="revTx" presStyleIdx="0" presStyleCnt="3">
        <dgm:presLayoutVars>
          <dgm:bulletEnabled val="1"/>
        </dgm:presLayoutVars>
      </dgm:prSet>
      <dgm:spPr/>
    </dgm:pt>
    <dgm:pt modelId="{99010166-E864-4244-8D6D-FFE85C5A4308}" type="pres">
      <dgm:prSet presAssocID="{30391E3C-849E-487B-A814-079C7ACF2357}" presName="parentText" presStyleLbl="node1" presStyleIdx="1" presStyleCnt="3">
        <dgm:presLayoutVars>
          <dgm:chMax val="0"/>
          <dgm:bulletEnabled val="1"/>
        </dgm:presLayoutVars>
      </dgm:prSet>
      <dgm:spPr/>
    </dgm:pt>
    <dgm:pt modelId="{B6341548-C0A6-4ADA-96EC-C22B24152C49}" type="pres">
      <dgm:prSet presAssocID="{30391E3C-849E-487B-A814-079C7ACF2357}" presName="childText" presStyleLbl="revTx" presStyleIdx="1" presStyleCnt="3">
        <dgm:presLayoutVars>
          <dgm:bulletEnabled val="1"/>
        </dgm:presLayoutVars>
      </dgm:prSet>
      <dgm:spPr/>
    </dgm:pt>
    <dgm:pt modelId="{8B7A6E36-4DC5-4577-BDF4-0131A3A29B4C}" type="pres">
      <dgm:prSet presAssocID="{2B0B1523-E38F-4206-B8A7-72D48B515F87}" presName="parentText" presStyleLbl="node1" presStyleIdx="2" presStyleCnt="3">
        <dgm:presLayoutVars>
          <dgm:chMax val="0"/>
          <dgm:bulletEnabled val="1"/>
        </dgm:presLayoutVars>
      </dgm:prSet>
      <dgm:spPr/>
    </dgm:pt>
    <dgm:pt modelId="{B84007A9-448C-4D1F-9208-5456AC941AF9}" type="pres">
      <dgm:prSet presAssocID="{2B0B1523-E38F-4206-B8A7-72D48B515F87}" presName="childText" presStyleLbl="revTx" presStyleIdx="2" presStyleCnt="3">
        <dgm:presLayoutVars>
          <dgm:bulletEnabled val="1"/>
        </dgm:presLayoutVars>
      </dgm:prSet>
      <dgm:spPr/>
    </dgm:pt>
  </dgm:ptLst>
  <dgm:cxnLst>
    <dgm:cxn modelId="{B5E63E0F-C504-4B93-B227-9E22C9CACCB0}" srcId="{119ABCB7-64BB-4E99-B2CF-3E0586990045}" destId="{A1C7C796-8299-4182-A848-4EC573A5E912}" srcOrd="0" destOrd="0" parTransId="{284D63DF-5B16-4043-A63E-1694FF6C467D}" sibTransId="{EDCAD873-A93A-4B30-9817-AC55A807DD08}"/>
    <dgm:cxn modelId="{ABA20212-790D-4D1A-90A0-5F7CA1E5D03C}" type="presOf" srcId="{0EEE9664-D78B-44DA-9EF5-BB4945FD7C9C}" destId="{B6341548-C0A6-4ADA-96EC-C22B24152C49}" srcOrd="0" destOrd="0" presId="urn:microsoft.com/office/officeart/2005/8/layout/vList2"/>
    <dgm:cxn modelId="{423A0B13-BDE9-40AA-BEFF-E8713AA3CC5D}" srcId="{2B0B1523-E38F-4206-B8A7-72D48B515F87}" destId="{A8F69183-86CD-4E6D-9821-80F30A42B7D0}" srcOrd="0" destOrd="0" parTransId="{570E04C3-1B43-457F-8FFA-2323C0493BEA}" sibTransId="{62CC3DA7-C181-4941-8020-97C2FD7F05A5}"/>
    <dgm:cxn modelId="{1A2DFE1B-05DF-46FB-82B5-583B5410BF58}" srcId="{30391E3C-849E-487B-A814-079C7ACF2357}" destId="{0EEE9664-D78B-44DA-9EF5-BB4945FD7C9C}" srcOrd="0" destOrd="0" parTransId="{339A2C62-F76F-4115-A7BE-7E6ABA7A2664}" sibTransId="{B362F552-C415-4503-9F95-119576913C25}"/>
    <dgm:cxn modelId="{6AC5E525-2351-4E23-B28E-B322F151F518}" type="presOf" srcId="{A8F69183-86CD-4E6D-9821-80F30A42B7D0}" destId="{B84007A9-448C-4D1F-9208-5456AC941AF9}" srcOrd="0" destOrd="0" presId="urn:microsoft.com/office/officeart/2005/8/layout/vList2"/>
    <dgm:cxn modelId="{A6EB0131-4AC1-48F0-AEDE-A90423AACE27}" srcId="{A1C7C796-8299-4182-A848-4EC573A5E912}" destId="{060F87C1-6FCF-43A6-990D-E40D379FAF40}" srcOrd="0" destOrd="0" parTransId="{E2C37BF2-0F7F-44EF-82DD-7BFE0C12B8B5}" sibTransId="{E78B0936-6520-4408-A12D-CB198DA0C54B}"/>
    <dgm:cxn modelId="{3C656B52-3A04-4803-991C-67A32FFE8574}" srcId="{30391E3C-849E-487B-A814-079C7ACF2357}" destId="{5A9B5012-79F0-4CFD-BD98-2EE3B6AD75E4}" srcOrd="1" destOrd="0" parTransId="{E7CE19B0-59FD-4477-BC51-1EF32D97E071}" sibTransId="{E4515768-65DF-486E-9752-5DA41F2F1D8B}"/>
    <dgm:cxn modelId="{E12B377E-9239-445A-AAD9-0EEE4418A774}" srcId="{119ABCB7-64BB-4E99-B2CF-3E0586990045}" destId="{2B0B1523-E38F-4206-B8A7-72D48B515F87}" srcOrd="2" destOrd="0" parTransId="{3B482961-55BA-41C5-AF3D-3C0BFAED20FE}" sibTransId="{0005EFFE-97EF-4B7D-8D10-459FF28A34AC}"/>
    <dgm:cxn modelId="{32296F8C-F667-43ED-9D8F-8D9DD8E75E22}" type="presOf" srcId="{A1C7C796-8299-4182-A848-4EC573A5E912}" destId="{7F2AF205-28B2-465A-8CCC-6A33D09DE616}" srcOrd="0" destOrd="0" presId="urn:microsoft.com/office/officeart/2005/8/layout/vList2"/>
    <dgm:cxn modelId="{7B0A1B91-B515-42B5-B3B4-DEB4767EEA88}" type="presOf" srcId="{060F87C1-6FCF-43A6-990D-E40D379FAF40}" destId="{F36B54A5-44D2-4567-A9F3-B5E7C9AC2793}" srcOrd="0" destOrd="0" presId="urn:microsoft.com/office/officeart/2005/8/layout/vList2"/>
    <dgm:cxn modelId="{EE20A993-97D2-4C0B-A8A1-85F6D0D32400}" srcId="{119ABCB7-64BB-4E99-B2CF-3E0586990045}" destId="{30391E3C-849E-487B-A814-079C7ACF2357}" srcOrd="1" destOrd="0" parTransId="{DA49FB2D-D58B-4894-B9C8-C72B3454A293}" sibTransId="{B77FD9EA-BBC1-4F19-9B80-273E7D003B1C}"/>
    <dgm:cxn modelId="{DB43C69F-7163-4CF9-ABAB-38C6AC055F1A}" type="presOf" srcId="{2B0B1523-E38F-4206-B8A7-72D48B515F87}" destId="{8B7A6E36-4DC5-4577-BDF4-0131A3A29B4C}" srcOrd="0" destOrd="0" presId="urn:microsoft.com/office/officeart/2005/8/layout/vList2"/>
    <dgm:cxn modelId="{5ADED3A4-D523-41E1-8A49-0B9AF1F5FA84}" type="presOf" srcId="{119ABCB7-64BB-4E99-B2CF-3E0586990045}" destId="{5910ACE4-2063-4A48-B548-01DB92C2D832}" srcOrd="0" destOrd="0" presId="urn:microsoft.com/office/officeart/2005/8/layout/vList2"/>
    <dgm:cxn modelId="{E4B2CAC1-0ABD-438A-849D-0B08215B0FD8}" type="presOf" srcId="{4B674582-A5CA-473D-8410-28DFD773B938}" destId="{B84007A9-448C-4D1F-9208-5456AC941AF9}" srcOrd="0" destOrd="1" presId="urn:microsoft.com/office/officeart/2005/8/layout/vList2"/>
    <dgm:cxn modelId="{C3F171CF-4CC1-4CA9-BABE-53D78409F685}" type="presOf" srcId="{5A9B5012-79F0-4CFD-BD98-2EE3B6AD75E4}" destId="{B6341548-C0A6-4ADA-96EC-C22B24152C49}" srcOrd="0" destOrd="1" presId="urn:microsoft.com/office/officeart/2005/8/layout/vList2"/>
    <dgm:cxn modelId="{2D88E9E2-55D0-43E4-A7A5-43B4A3ECF306}" type="presOf" srcId="{30391E3C-849E-487B-A814-079C7ACF2357}" destId="{99010166-E864-4244-8D6D-FFE85C5A4308}" srcOrd="0" destOrd="0" presId="urn:microsoft.com/office/officeart/2005/8/layout/vList2"/>
    <dgm:cxn modelId="{B9B272E4-EF88-4B85-A6DE-AE04CB72AB4D}" srcId="{2B0B1523-E38F-4206-B8A7-72D48B515F87}" destId="{4B674582-A5CA-473D-8410-28DFD773B938}" srcOrd="1" destOrd="0" parTransId="{ED81AFCF-AD12-49F6-B0F6-0B37EAAA5A06}" sibTransId="{136C425C-50F3-4D5E-9EF0-1AE3DF0EA0A6}"/>
    <dgm:cxn modelId="{FA507F94-35CA-4802-ACD2-6CFBD31894F2}" type="presParOf" srcId="{5910ACE4-2063-4A48-B548-01DB92C2D832}" destId="{7F2AF205-28B2-465A-8CCC-6A33D09DE616}" srcOrd="0" destOrd="0" presId="urn:microsoft.com/office/officeart/2005/8/layout/vList2"/>
    <dgm:cxn modelId="{0A81FABE-110F-429C-98C4-DA6520402486}" type="presParOf" srcId="{5910ACE4-2063-4A48-B548-01DB92C2D832}" destId="{F36B54A5-44D2-4567-A9F3-B5E7C9AC2793}" srcOrd="1" destOrd="0" presId="urn:microsoft.com/office/officeart/2005/8/layout/vList2"/>
    <dgm:cxn modelId="{AE7BE90C-CA66-4D83-82B6-96BC549CA206}" type="presParOf" srcId="{5910ACE4-2063-4A48-B548-01DB92C2D832}" destId="{99010166-E864-4244-8D6D-FFE85C5A4308}" srcOrd="2" destOrd="0" presId="urn:microsoft.com/office/officeart/2005/8/layout/vList2"/>
    <dgm:cxn modelId="{E58A0C9A-0DB1-43EB-B4E8-081C38D329B3}" type="presParOf" srcId="{5910ACE4-2063-4A48-B548-01DB92C2D832}" destId="{B6341548-C0A6-4ADA-96EC-C22B24152C49}" srcOrd="3" destOrd="0" presId="urn:microsoft.com/office/officeart/2005/8/layout/vList2"/>
    <dgm:cxn modelId="{2915E3DD-89B0-4582-9E68-E5426086578A}" type="presParOf" srcId="{5910ACE4-2063-4A48-B548-01DB92C2D832}" destId="{8B7A6E36-4DC5-4577-BDF4-0131A3A29B4C}" srcOrd="4" destOrd="0" presId="urn:microsoft.com/office/officeart/2005/8/layout/vList2"/>
    <dgm:cxn modelId="{D46B8796-51FC-4AC5-85CC-01CCB89ADCB1}" type="presParOf" srcId="{5910ACE4-2063-4A48-B548-01DB92C2D832}" destId="{B84007A9-448C-4D1F-9208-5456AC941AF9}"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81ABFE-388B-4B07-BC70-846BFB556844}"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DA875F02-95C8-47C2-9D32-4B9E1BD17F98}">
      <dgm:prSet/>
      <dgm:spPr/>
      <dgm:t>
        <a:bodyPr/>
        <a:lstStyle/>
        <a:p>
          <a:r>
            <a:rPr lang="en-US" b="1" dirty="0"/>
            <a:t>Literal prompt </a:t>
          </a:r>
        </a:p>
        <a:p>
          <a:r>
            <a:rPr lang="en-US" dirty="0"/>
            <a:t>(just the metaphor):</a:t>
          </a:r>
        </a:p>
      </dgm:t>
    </dgm:pt>
    <dgm:pt modelId="{1F38983E-BE3A-43E8-B710-893937A4E2CB}" type="parTrans" cxnId="{3A01B782-F83A-47A1-B607-055CF7EF97E9}">
      <dgm:prSet/>
      <dgm:spPr/>
      <dgm:t>
        <a:bodyPr/>
        <a:lstStyle/>
        <a:p>
          <a:endParaRPr lang="en-US"/>
        </a:p>
      </dgm:t>
    </dgm:pt>
    <dgm:pt modelId="{7B044B8F-72AB-4E48-9582-EFC3F8EC9F0D}" type="sibTrans" cxnId="{3A01B782-F83A-47A1-B607-055CF7EF97E9}">
      <dgm:prSet/>
      <dgm:spPr/>
      <dgm:t>
        <a:bodyPr/>
        <a:lstStyle/>
        <a:p>
          <a:endParaRPr lang="en-US"/>
        </a:p>
      </dgm:t>
    </dgm:pt>
    <dgm:pt modelId="{41007E1C-A6FF-4908-B4E0-B1BAD992C074}">
      <dgm:prSet/>
      <dgm:spPr/>
      <dgm:t>
        <a:bodyPr/>
        <a:lstStyle/>
        <a:p>
          <a:r>
            <a:rPr lang="en-US" dirty="0"/>
            <a:t>Throw in the towel.</a:t>
          </a:r>
        </a:p>
      </dgm:t>
    </dgm:pt>
    <dgm:pt modelId="{67F169EC-9B62-4BA6-A3C6-65375C17C655}" type="parTrans" cxnId="{A47121E0-9CD9-41B9-B914-6A34E2C8ECBF}">
      <dgm:prSet/>
      <dgm:spPr/>
      <dgm:t>
        <a:bodyPr/>
        <a:lstStyle/>
        <a:p>
          <a:endParaRPr lang="en-US"/>
        </a:p>
      </dgm:t>
    </dgm:pt>
    <dgm:pt modelId="{3FCD2FCC-0DDC-4556-A210-986178DCC7EC}" type="sibTrans" cxnId="{A47121E0-9CD9-41B9-B914-6A34E2C8ECBF}">
      <dgm:prSet/>
      <dgm:spPr/>
      <dgm:t>
        <a:bodyPr/>
        <a:lstStyle/>
        <a:p>
          <a:endParaRPr lang="en-US"/>
        </a:p>
      </dgm:t>
    </dgm:pt>
    <dgm:pt modelId="{133AD704-D067-4797-854B-75F8C1A191CD}">
      <dgm:prSet/>
      <dgm:spPr/>
      <dgm:t>
        <a:bodyPr/>
        <a:lstStyle/>
        <a:p>
          <a:r>
            <a:rPr lang="en-US" b="1" dirty="0"/>
            <a:t>Elaborative prompt </a:t>
          </a:r>
          <a:r>
            <a:rPr lang="en-US" dirty="0"/>
            <a:t>(detailed elaboration and description of the image):</a:t>
          </a:r>
        </a:p>
      </dgm:t>
    </dgm:pt>
    <dgm:pt modelId="{CB42A003-D362-436E-911F-20A0D12A8419}" type="parTrans" cxnId="{926CC24F-3BFE-41AC-917D-085FC607A42C}">
      <dgm:prSet/>
      <dgm:spPr/>
      <dgm:t>
        <a:bodyPr/>
        <a:lstStyle/>
        <a:p>
          <a:endParaRPr lang="en-US"/>
        </a:p>
      </dgm:t>
    </dgm:pt>
    <dgm:pt modelId="{EE028F8F-5DB9-4A23-9E7A-DE2029E825EB}" type="sibTrans" cxnId="{926CC24F-3BFE-41AC-917D-085FC607A42C}">
      <dgm:prSet/>
      <dgm:spPr/>
      <dgm:t>
        <a:bodyPr/>
        <a:lstStyle/>
        <a:p>
          <a:endParaRPr lang="en-US"/>
        </a:p>
      </dgm:t>
    </dgm:pt>
    <dgm:pt modelId="{95E478F7-870C-46AA-9C5D-D34D6ED6ECA3}">
      <dgm:prSet/>
      <dgm:spPr/>
      <dgm:t>
        <a:bodyPr/>
        <a:lstStyle/>
        <a:p>
          <a:r>
            <a:rPr lang="en-US" dirty="0"/>
            <a:t>A person throwing a towel into a boxing ring, symbolizing giving up or surrendering in a dramatic scene.</a:t>
          </a:r>
        </a:p>
      </dgm:t>
    </dgm:pt>
    <dgm:pt modelId="{16968A6F-FD3F-4D1F-854B-692240AD944B}" type="parTrans" cxnId="{56C01750-A067-41CF-A8E0-8C400DCD05C8}">
      <dgm:prSet/>
      <dgm:spPr/>
      <dgm:t>
        <a:bodyPr/>
        <a:lstStyle/>
        <a:p>
          <a:endParaRPr lang="en-US"/>
        </a:p>
      </dgm:t>
    </dgm:pt>
    <dgm:pt modelId="{02A9396D-BC52-44B3-8EAF-02F5DFB9DFB6}" type="sibTrans" cxnId="{56C01750-A067-41CF-A8E0-8C400DCD05C8}">
      <dgm:prSet/>
      <dgm:spPr/>
      <dgm:t>
        <a:bodyPr/>
        <a:lstStyle/>
        <a:p>
          <a:endParaRPr lang="en-US"/>
        </a:p>
      </dgm:t>
    </dgm:pt>
    <dgm:pt modelId="{473A4C04-308E-4423-B320-1A970C644C5E}" type="pres">
      <dgm:prSet presAssocID="{E381ABFE-388B-4B07-BC70-846BFB556844}" presName="Name0" presStyleCnt="0">
        <dgm:presLayoutVars>
          <dgm:dir/>
          <dgm:animLvl val="lvl"/>
          <dgm:resizeHandles val="exact"/>
        </dgm:presLayoutVars>
      </dgm:prSet>
      <dgm:spPr/>
    </dgm:pt>
    <dgm:pt modelId="{61FC5879-15A9-4B81-BC61-671955FAC758}" type="pres">
      <dgm:prSet presAssocID="{DA875F02-95C8-47C2-9D32-4B9E1BD17F98}" presName="composite" presStyleCnt="0"/>
      <dgm:spPr/>
    </dgm:pt>
    <dgm:pt modelId="{32CFE3BB-8AFD-4BD2-8F8B-053114FBB816}" type="pres">
      <dgm:prSet presAssocID="{DA875F02-95C8-47C2-9D32-4B9E1BD17F98}" presName="parTx" presStyleLbl="alignNode1" presStyleIdx="0" presStyleCnt="2">
        <dgm:presLayoutVars>
          <dgm:chMax val="0"/>
          <dgm:chPref val="0"/>
          <dgm:bulletEnabled val="1"/>
        </dgm:presLayoutVars>
      </dgm:prSet>
      <dgm:spPr/>
    </dgm:pt>
    <dgm:pt modelId="{DE458616-FD90-4506-B9E7-2F324FDE22D5}" type="pres">
      <dgm:prSet presAssocID="{DA875F02-95C8-47C2-9D32-4B9E1BD17F98}" presName="desTx" presStyleLbl="alignAccFollowNode1" presStyleIdx="0" presStyleCnt="2">
        <dgm:presLayoutVars>
          <dgm:bulletEnabled val="1"/>
        </dgm:presLayoutVars>
      </dgm:prSet>
      <dgm:spPr/>
    </dgm:pt>
    <dgm:pt modelId="{B2784427-1CA5-4729-94E7-FBDC6BAF4899}" type="pres">
      <dgm:prSet presAssocID="{7B044B8F-72AB-4E48-9582-EFC3F8EC9F0D}" presName="space" presStyleCnt="0"/>
      <dgm:spPr/>
    </dgm:pt>
    <dgm:pt modelId="{D467933B-2AE5-477B-B22D-052D566ECF2F}" type="pres">
      <dgm:prSet presAssocID="{133AD704-D067-4797-854B-75F8C1A191CD}" presName="composite" presStyleCnt="0"/>
      <dgm:spPr/>
    </dgm:pt>
    <dgm:pt modelId="{5D6D8DEC-83F4-4CCF-B32E-C783E6CD11B0}" type="pres">
      <dgm:prSet presAssocID="{133AD704-D067-4797-854B-75F8C1A191CD}" presName="parTx" presStyleLbl="alignNode1" presStyleIdx="1" presStyleCnt="2">
        <dgm:presLayoutVars>
          <dgm:chMax val="0"/>
          <dgm:chPref val="0"/>
          <dgm:bulletEnabled val="1"/>
        </dgm:presLayoutVars>
      </dgm:prSet>
      <dgm:spPr/>
    </dgm:pt>
    <dgm:pt modelId="{4FD76AD4-5BDB-453A-AD8D-166AF4087C01}" type="pres">
      <dgm:prSet presAssocID="{133AD704-D067-4797-854B-75F8C1A191CD}" presName="desTx" presStyleLbl="alignAccFollowNode1" presStyleIdx="1" presStyleCnt="2">
        <dgm:presLayoutVars>
          <dgm:bulletEnabled val="1"/>
        </dgm:presLayoutVars>
      </dgm:prSet>
      <dgm:spPr/>
    </dgm:pt>
  </dgm:ptLst>
  <dgm:cxnLst>
    <dgm:cxn modelId="{2B901B62-86B4-4A72-A980-4F8B50761520}" type="presOf" srcId="{133AD704-D067-4797-854B-75F8C1A191CD}" destId="{5D6D8DEC-83F4-4CCF-B32E-C783E6CD11B0}" srcOrd="0" destOrd="0" presId="urn:microsoft.com/office/officeart/2005/8/layout/hList1"/>
    <dgm:cxn modelId="{9C1BA749-3016-4049-9C88-EA4E14232F7E}" type="presOf" srcId="{41007E1C-A6FF-4908-B4E0-B1BAD992C074}" destId="{DE458616-FD90-4506-B9E7-2F324FDE22D5}" srcOrd="0" destOrd="0" presId="urn:microsoft.com/office/officeart/2005/8/layout/hList1"/>
    <dgm:cxn modelId="{926CC24F-3BFE-41AC-917D-085FC607A42C}" srcId="{E381ABFE-388B-4B07-BC70-846BFB556844}" destId="{133AD704-D067-4797-854B-75F8C1A191CD}" srcOrd="1" destOrd="0" parTransId="{CB42A003-D362-436E-911F-20A0D12A8419}" sibTransId="{EE028F8F-5DB9-4A23-9E7A-DE2029E825EB}"/>
    <dgm:cxn modelId="{56C01750-A067-41CF-A8E0-8C400DCD05C8}" srcId="{133AD704-D067-4797-854B-75F8C1A191CD}" destId="{95E478F7-870C-46AA-9C5D-D34D6ED6ECA3}" srcOrd="0" destOrd="0" parTransId="{16968A6F-FD3F-4D1F-854B-692240AD944B}" sibTransId="{02A9396D-BC52-44B3-8EAF-02F5DFB9DFB6}"/>
    <dgm:cxn modelId="{F193DA52-1883-4BFB-9ED8-15D23ACF8B8B}" type="presOf" srcId="{DA875F02-95C8-47C2-9D32-4B9E1BD17F98}" destId="{32CFE3BB-8AFD-4BD2-8F8B-053114FBB816}" srcOrd="0" destOrd="0" presId="urn:microsoft.com/office/officeart/2005/8/layout/hList1"/>
    <dgm:cxn modelId="{3A01B782-F83A-47A1-B607-055CF7EF97E9}" srcId="{E381ABFE-388B-4B07-BC70-846BFB556844}" destId="{DA875F02-95C8-47C2-9D32-4B9E1BD17F98}" srcOrd="0" destOrd="0" parTransId="{1F38983E-BE3A-43E8-B710-893937A4E2CB}" sibTransId="{7B044B8F-72AB-4E48-9582-EFC3F8EC9F0D}"/>
    <dgm:cxn modelId="{854B899E-6F5B-48C1-B18A-67616F225609}" type="presOf" srcId="{E381ABFE-388B-4B07-BC70-846BFB556844}" destId="{473A4C04-308E-4423-B320-1A970C644C5E}" srcOrd="0" destOrd="0" presId="urn:microsoft.com/office/officeart/2005/8/layout/hList1"/>
    <dgm:cxn modelId="{193A9AAE-2FBD-4FE9-B2D9-A95C7E58596F}" type="presOf" srcId="{95E478F7-870C-46AA-9C5D-D34D6ED6ECA3}" destId="{4FD76AD4-5BDB-453A-AD8D-166AF4087C01}" srcOrd="0" destOrd="0" presId="urn:microsoft.com/office/officeart/2005/8/layout/hList1"/>
    <dgm:cxn modelId="{A47121E0-9CD9-41B9-B914-6A34E2C8ECBF}" srcId="{DA875F02-95C8-47C2-9D32-4B9E1BD17F98}" destId="{41007E1C-A6FF-4908-B4E0-B1BAD992C074}" srcOrd="0" destOrd="0" parTransId="{67F169EC-9B62-4BA6-A3C6-65375C17C655}" sibTransId="{3FCD2FCC-0DDC-4556-A210-986178DCC7EC}"/>
    <dgm:cxn modelId="{950514ED-272F-4738-930D-F814F65D43CC}" type="presParOf" srcId="{473A4C04-308E-4423-B320-1A970C644C5E}" destId="{61FC5879-15A9-4B81-BC61-671955FAC758}" srcOrd="0" destOrd="0" presId="urn:microsoft.com/office/officeart/2005/8/layout/hList1"/>
    <dgm:cxn modelId="{4DF3D0A2-0F7B-4A92-AE72-6D24EDCEB9A5}" type="presParOf" srcId="{61FC5879-15A9-4B81-BC61-671955FAC758}" destId="{32CFE3BB-8AFD-4BD2-8F8B-053114FBB816}" srcOrd="0" destOrd="0" presId="urn:microsoft.com/office/officeart/2005/8/layout/hList1"/>
    <dgm:cxn modelId="{BE723DF3-5DC4-41FB-B844-D1D96FDC8F31}" type="presParOf" srcId="{61FC5879-15A9-4B81-BC61-671955FAC758}" destId="{DE458616-FD90-4506-B9E7-2F324FDE22D5}" srcOrd="1" destOrd="0" presId="urn:microsoft.com/office/officeart/2005/8/layout/hList1"/>
    <dgm:cxn modelId="{A8944728-6B47-4C29-8A20-02002417E84D}" type="presParOf" srcId="{473A4C04-308E-4423-B320-1A970C644C5E}" destId="{B2784427-1CA5-4729-94E7-FBDC6BAF4899}" srcOrd="1" destOrd="0" presId="urn:microsoft.com/office/officeart/2005/8/layout/hList1"/>
    <dgm:cxn modelId="{DB8516DF-C74F-4F78-A00F-2FA282F426F3}" type="presParOf" srcId="{473A4C04-308E-4423-B320-1A970C644C5E}" destId="{D467933B-2AE5-477B-B22D-052D566ECF2F}" srcOrd="2" destOrd="0" presId="urn:microsoft.com/office/officeart/2005/8/layout/hList1"/>
    <dgm:cxn modelId="{05689CCA-23C8-4C5D-9F16-E416A8ACF168}" type="presParOf" srcId="{D467933B-2AE5-477B-B22D-052D566ECF2F}" destId="{5D6D8DEC-83F4-4CCF-B32E-C783E6CD11B0}" srcOrd="0" destOrd="0" presId="urn:microsoft.com/office/officeart/2005/8/layout/hList1"/>
    <dgm:cxn modelId="{ECF4C867-BB42-4CC6-9E3D-9410ADAAA9A3}" type="presParOf" srcId="{D467933B-2AE5-477B-B22D-052D566ECF2F}" destId="{4FD76AD4-5BDB-453A-AD8D-166AF4087C0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413542-4B12-480F-BE59-D9A213F89803}"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46E4C2D-DB76-464F-8A26-8E2CE88BDC21}">
      <dgm:prSet custT="1"/>
      <dgm:spPr/>
      <dgm:t>
        <a:bodyPr/>
        <a:lstStyle/>
        <a:p>
          <a:r>
            <a:rPr lang="en-US" sz="2800" dirty="0"/>
            <a:t>100 English metaphors and 100 German counter-part </a:t>
          </a:r>
        </a:p>
        <a:p>
          <a:r>
            <a:rPr lang="en-US" sz="2800" dirty="0"/>
            <a:t>(different literal translation but similar deeper meaning)</a:t>
          </a:r>
        </a:p>
      </dgm:t>
    </dgm:pt>
    <dgm:pt modelId="{2A07E1E5-9964-440C-9B1F-14954AB3B301}" type="parTrans" cxnId="{8D7DF2C5-7D94-41B6-B705-3258F3191CED}">
      <dgm:prSet/>
      <dgm:spPr/>
      <dgm:t>
        <a:bodyPr/>
        <a:lstStyle/>
        <a:p>
          <a:endParaRPr lang="en-US"/>
        </a:p>
      </dgm:t>
    </dgm:pt>
    <dgm:pt modelId="{9B263258-8465-4B27-BC18-39D17FE76B94}" type="sibTrans" cxnId="{8D7DF2C5-7D94-41B6-B705-3258F3191CED}">
      <dgm:prSet/>
      <dgm:spPr/>
      <dgm:t>
        <a:bodyPr/>
        <a:lstStyle/>
        <a:p>
          <a:endParaRPr lang="en-US"/>
        </a:p>
      </dgm:t>
    </dgm:pt>
    <dgm:pt modelId="{F9B12B3A-D0EC-4D7E-B8D6-628F7A49125A}">
      <dgm:prSet custT="1"/>
      <dgm:spPr/>
      <dgm:t>
        <a:bodyPr/>
        <a:lstStyle/>
        <a:p>
          <a:r>
            <a:rPr lang="en-US" sz="2000" dirty="0"/>
            <a:t>To butter someone up - </a:t>
          </a:r>
          <a:r>
            <a:rPr lang="de-DE" sz="2000" dirty="0"/>
            <a:t>Jemandem Honig ums Maul schmieren.</a:t>
          </a:r>
          <a:endParaRPr lang="en-US" sz="2000" dirty="0"/>
        </a:p>
      </dgm:t>
    </dgm:pt>
    <dgm:pt modelId="{EC6D5C2D-7A57-4720-89AC-D0D2421BA57E}" type="parTrans" cxnId="{AC5DD861-6F79-427A-B2CD-666EE66AE0A2}">
      <dgm:prSet/>
      <dgm:spPr/>
      <dgm:t>
        <a:bodyPr/>
        <a:lstStyle/>
        <a:p>
          <a:endParaRPr lang="en-US"/>
        </a:p>
      </dgm:t>
    </dgm:pt>
    <dgm:pt modelId="{318FFEC4-3BE7-474E-8E78-08C170B830E5}" type="sibTrans" cxnId="{AC5DD861-6F79-427A-B2CD-666EE66AE0A2}">
      <dgm:prSet/>
      <dgm:spPr/>
      <dgm:t>
        <a:bodyPr/>
        <a:lstStyle/>
        <a:p>
          <a:endParaRPr lang="en-US"/>
        </a:p>
      </dgm:t>
    </dgm:pt>
    <dgm:pt modelId="{E474AE4E-17C0-4DA6-8AC5-39BDC5AE5FD9}">
      <dgm:prSet custT="1"/>
      <dgm:spPr/>
      <dgm:t>
        <a:bodyPr/>
        <a:lstStyle/>
        <a:p>
          <a:r>
            <a:rPr lang="en-US" sz="2000" dirty="0"/>
            <a:t>Keep your fingers crossed - Die </a:t>
          </a:r>
          <a:r>
            <a:rPr lang="en-US" sz="2000" dirty="0" err="1"/>
            <a:t>Daumen</a:t>
          </a:r>
          <a:r>
            <a:rPr lang="en-US" sz="2000" dirty="0"/>
            <a:t> </a:t>
          </a:r>
          <a:r>
            <a:rPr lang="en-US" sz="2000" dirty="0" err="1"/>
            <a:t>drücken</a:t>
          </a:r>
          <a:r>
            <a:rPr lang="en-US" sz="2000" dirty="0"/>
            <a:t>.</a:t>
          </a:r>
        </a:p>
      </dgm:t>
    </dgm:pt>
    <dgm:pt modelId="{56D9ECC1-FDF3-492D-9A80-0BE8FD04F111}" type="parTrans" cxnId="{97BC6CE6-4007-4168-98A7-A6D2D8234DE5}">
      <dgm:prSet/>
      <dgm:spPr/>
      <dgm:t>
        <a:bodyPr/>
        <a:lstStyle/>
        <a:p>
          <a:endParaRPr lang="en-US"/>
        </a:p>
      </dgm:t>
    </dgm:pt>
    <dgm:pt modelId="{69308775-2EA7-415A-8278-C522FDD87BB4}" type="sibTrans" cxnId="{97BC6CE6-4007-4168-98A7-A6D2D8234DE5}">
      <dgm:prSet/>
      <dgm:spPr/>
      <dgm:t>
        <a:bodyPr/>
        <a:lstStyle/>
        <a:p>
          <a:endParaRPr lang="en-US"/>
        </a:p>
      </dgm:t>
    </dgm:pt>
    <dgm:pt modelId="{06D0FDA9-E568-42FB-8DA2-42C109F28CC9}">
      <dgm:prSet/>
      <dgm:spPr/>
      <dgm:t>
        <a:bodyPr/>
        <a:lstStyle/>
        <a:p>
          <a:r>
            <a:rPr lang="en-US" dirty="0"/>
            <a:t>100 baseline text (simple sentence with clear meaning ) and their German translation</a:t>
          </a:r>
        </a:p>
      </dgm:t>
    </dgm:pt>
    <dgm:pt modelId="{E96FEE4D-9959-4E7F-8B58-995C1367DC82}" type="parTrans" cxnId="{B772BECB-D5B7-4D95-B5E5-0644C555C4AD}">
      <dgm:prSet/>
      <dgm:spPr/>
      <dgm:t>
        <a:bodyPr/>
        <a:lstStyle/>
        <a:p>
          <a:endParaRPr lang="en-US"/>
        </a:p>
      </dgm:t>
    </dgm:pt>
    <dgm:pt modelId="{21A4C2BE-CE17-46FD-98AF-3625BBF49C05}" type="sibTrans" cxnId="{B772BECB-D5B7-4D95-B5E5-0644C555C4AD}">
      <dgm:prSet/>
      <dgm:spPr/>
      <dgm:t>
        <a:bodyPr/>
        <a:lstStyle/>
        <a:p>
          <a:endParaRPr lang="en-US"/>
        </a:p>
      </dgm:t>
    </dgm:pt>
    <dgm:pt modelId="{F4ED42B2-6A0F-4270-9CC0-A62FB1534483}" type="pres">
      <dgm:prSet presAssocID="{F2413542-4B12-480F-BE59-D9A213F89803}" presName="linear" presStyleCnt="0">
        <dgm:presLayoutVars>
          <dgm:animLvl val="lvl"/>
          <dgm:resizeHandles val="exact"/>
        </dgm:presLayoutVars>
      </dgm:prSet>
      <dgm:spPr/>
    </dgm:pt>
    <dgm:pt modelId="{8FD1AD6E-92A9-4507-9558-F259AB7E77A4}" type="pres">
      <dgm:prSet presAssocID="{C46E4C2D-DB76-464F-8A26-8E2CE88BDC21}" presName="parentText" presStyleLbl="node1" presStyleIdx="0" presStyleCnt="2">
        <dgm:presLayoutVars>
          <dgm:chMax val="0"/>
          <dgm:bulletEnabled val="1"/>
        </dgm:presLayoutVars>
      </dgm:prSet>
      <dgm:spPr/>
    </dgm:pt>
    <dgm:pt modelId="{9B520D78-EFB9-4B01-8BDD-8E3B949E1519}" type="pres">
      <dgm:prSet presAssocID="{C46E4C2D-DB76-464F-8A26-8E2CE88BDC21}" presName="childText" presStyleLbl="revTx" presStyleIdx="0" presStyleCnt="1">
        <dgm:presLayoutVars>
          <dgm:bulletEnabled val="1"/>
        </dgm:presLayoutVars>
      </dgm:prSet>
      <dgm:spPr/>
    </dgm:pt>
    <dgm:pt modelId="{95FFD209-AB50-4053-8B44-677F5FE8353C}" type="pres">
      <dgm:prSet presAssocID="{06D0FDA9-E568-42FB-8DA2-42C109F28CC9}" presName="parentText" presStyleLbl="node1" presStyleIdx="1" presStyleCnt="2">
        <dgm:presLayoutVars>
          <dgm:chMax val="0"/>
          <dgm:bulletEnabled val="1"/>
        </dgm:presLayoutVars>
      </dgm:prSet>
      <dgm:spPr/>
    </dgm:pt>
  </dgm:ptLst>
  <dgm:cxnLst>
    <dgm:cxn modelId="{57349903-D65D-4056-9D56-139C58920B28}" type="presOf" srcId="{F2413542-4B12-480F-BE59-D9A213F89803}" destId="{F4ED42B2-6A0F-4270-9CC0-A62FB1534483}" srcOrd="0" destOrd="0" presId="urn:microsoft.com/office/officeart/2005/8/layout/vList2"/>
    <dgm:cxn modelId="{AC5DD861-6F79-427A-B2CD-666EE66AE0A2}" srcId="{C46E4C2D-DB76-464F-8A26-8E2CE88BDC21}" destId="{F9B12B3A-D0EC-4D7E-B8D6-628F7A49125A}" srcOrd="0" destOrd="0" parTransId="{EC6D5C2D-7A57-4720-89AC-D0D2421BA57E}" sibTransId="{318FFEC4-3BE7-474E-8E78-08C170B830E5}"/>
    <dgm:cxn modelId="{D5800B51-F35A-4E89-B41D-B1B4B47FC3C0}" type="presOf" srcId="{F9B12B3A-D0EC-4D7E-B8D6-628F7A49125A}" destId="{9B520D78-EFB9-4B01-8BDD-8E3B949E1519}" srcOrd="0" destOrd="0" presId="urn:microsoft.com/office/officeart/2005/8/layout/vList2"/>
    <dgm:cxn modelId="{C90FFF9F-EE41-42D1-BB51-6B2D354C0707}" type="presOf" srcId="{06D0FDA9-E568-42FB-8DA2-42C109F28CC9}" destId="{95FFD209-AB50-4053-8B44-677F5FE8353C}" srcOrd="0" destOrd="0" presId="urn:microsoft.com/office/officeart/2005/8/layout/vList2"/>
    <dgm:cxn modelId="{CDEEA3B9-D690-4CAF-A9F8-193EAACBF43E}" type="presOf" srcId="{E474AE4E-17C0-4DA6-8AC5-39BDC5AE5FD9}" destId="{9B520D78-EFB9-4B01-8BDD-8E3B949E1519}" srcOrd="0" destOrd="1" presId="urn:microsoft.com/office/officeart/2005/8/layout/vList2"/>
    <dgm:cxn modelId="{8D7DF2C5-7D94-41B6-B705-3258F3191CED}" srcId="{F2413542-4B12-480F-BE59-D9A213F89803}" destId="{C46E4C2D-DB76-464F-8A26-8E2CE88BDC21}" srcOrd="0" destOrd="0" parTransId="{2A07E1E5-9964-440C-9B1F-14954AB3B301}" sibTransId="{9B263258-8465-4B27-BC18-39D17FE76B94}"/>
    <dgm:cxn modelId="{B772BECB-D5B7-4D95-B5E5-0644C555C4AD}" srcId="{F2413542-4B12-480F-BE59-D9A213F89803}" destId="{06D0FDA9-E568-42FB-8DA2-42C109F28CC9}" srcOrd="1" destOrd="0" parTransId="{E96FEE4D-9959-4E7F-8B58-995C1367DC82}" sibTransId="{21A4C2BE-CE17-46FD-98AF-3625BBF49C05}"/>
    <dgm:cxn modelId="{97BC6CE6-4007-4168-98A7-A6D2D8234DE5}" srcId="{C46E4C2D-DB76-464F-8A26-8E2CE88BDC21}" destId="{E474AE4E-17C0-4DA6-8AC5-39BDC5AE5FD9}" srcOrd="1" destOrd="0" parTransId="{56D9ECC1-FDF3-492D-9A80-0BE8FD04F111}" sibTransId="{69308775-2EA7-415A-8278-C522FDD87BB4}"/>
    <dgm:cxn modelId="{7E5BE4FB-3055-4468-B9D1-1F405E7A0CF2}" type="presOf" srcId="{C46E4C2D-DB76-464F-8A26-8E2CE88BDC21}" destId="{8FD1AD6E-92A9-4507-9558-F259AB7E77A4}" srcOrd="0" destOrd="0" presId="urn:microsoft.com/office/officeart/2005/8/layout/vList2"/>
    <dgm:cxn modelId="{7886165F-786A-411B-8BC0-33AF3323A7FB}" type="presParOf" srcId="{F4ED42B2-6A0F-4270-9CC0-A62FB1534483}" destId="{8FD1AD6E-92A9-4507-9558-F259AB7E77A4}" srcOrd="0" destOrd="0" presId="urn:microsoft.com/office/officeart/2005/8/layout/vList2"/>
    <dgm:cxn modelId="{DE53949E-7243-49E1-BE60-1007B837780C}" type="presParOf" srcId="{F4ED42B2-6A0F-4270-9CC0-A62FB1534483}" destId="{9B520D78-EFB9-4B01-8BDD-8E3B949E1519}" srcOrd="1" destOrd="0" presId="urn:microsoft.com/office/officeart/2005/8/layout/vList2"/>
    <dgm:cxn modelId="{D17F1351-7ADF-4356-8692-1A7570C74914}" type="presParOf" srcId="{F4ED42B2-6A0F-4270-9CC0-A62FB1534483}" destId="{95FFD209-AB50-4053-8B44-677F5FE8353C}"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13EB5B-713F-468A-B7D5-BF84F587FA9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2B86B6B-594B-42A8-9DF9-B96933E92F71}">
      <dgm:prSet/>
      <dgm:spPr/>
      <dgm:t>
        <a:bodyPr/>
        <a:lstStyle/>
        <a:p>
          <a:pPr>
            <a:lnSpc>
              <a:spcPct val="100000"/>
            </a:lnSpc>
          </a:pPr>
          <a:r>
            <a:rPr lang="en-US" dirty="0"/>
            <a:t>SD1.5 consistently scores very low, given its smaller size and age, while ChatGPT looks to be the best.</a:t>
          </a:r>
        </a:p>
      </dgm:t>
    </dgm:pt>
    <dgm:pt modelId="{6E231CF0-5B20-4DE7-8477-8BBFD6271F86}" type="parTrans" cxnId="{A2BD33DA-5A5C-47A2-A43F-9F8AD4932342}">
      <dgm:prSet/>
      <dgm:spPr/>
      <dgm:t>
        <a:bodyPr/>
        <a:lstStyle/>
        <a:p>
          <a:endParaRPr lang="en-US"/>
        </a:p>
      </dgm:t>
    </dgm:pt>
    <dgm:pt modelId="{4E92AFDA-4E76-407A-8E17-6CBB6A8B38DF}" type="sibTrans" cxnId="{A2BD33DA-5A5C-47A2-A43F-9F8AD4932342}">
      <dgm:prSet/>
      <dgm:spPr/>
      <dgm:t>
        <a:bodyPr/>
        <a:lstStyle/>
        <a:p>
          <a:pPr>
            <a:lnSpc>
              <a:spcPct val="100000"/>
            </a:lnSpc>
          </a:pPr>
          <a:endParaRPr lang="en-US"/>
        </a:p>
      </dgm:t>
    </dgm:pt>
    <dgm:pt modelId="{6E7C349A-2DBE-4803-A33C-12E626E1DBF5}">
      <dgm:prSet/>
      <dgm:spPr/>
      <dgm:t>
        <a:bodyPr/>
        <a:lstStyle/>
        <a:p>
          <a:pPr>
            <a:lnSpc>
              <a:spcPct val="100000"/>
            </a:lnSpc>
          </a:pPr>
          <a:r>
            <a:rPr lang="en-US" dirty="0"/>
            <a:t>Higher overall score between English image sets shows that the image generation models understands English markedly better than German.</a:t>
          </a:r>
        </a:p>
      </dgm:t>
    </dgm:pt>
    <dgm:pt modelId="{4F7C67FF-929D-414F-A545-3D120340B850}" type="parTrans" cxnId="{77B48A7F-866D-4A60-A7E3-60F24EA96D94}">
      <dgm:prSet/>
      <dgm:spPr/>
      <dgm:t>
        <a:bodyPr/>
        <a:lstStyle/>
        <a:p>
          <a:endParaRPr lang="en-US"/>
        </a:p>
      </dgm:t>
    </dgm:pt>
    <dgm:pt modelId="{71B89A71-1108-4048-99E5-2E634B04C875}" type="sibTrans" cxnId="{77B48A7F-866D-4A60-A7E3-60F24EA96D94}">
      <dgm:prSet/>
      <dgm:spPr/>
      <dgm:t>
        <a:bodyPr/>
        <a:lstStyle/>
        <a:p>
          <a:pPr>
            <a:lnSpc>
              <a:spcPct val="100000"/>
            </a:lnSpc>
          </a:pPr>
          <a:endParaRPr lang="en-US"/>
        </a:p>
      </dgm:t>
    </dgm:pt>
    <dgm:pt modelId="{4D94344E-9F65-4F10-897A-B2F241CFD306}">
      <dgm:prSet/>
      <dgm:spPr/>
      <dgm:t>
        <a:bodyPr/>
        <a:lstStyle/>
        <a:p>
          <a:pPr>
            <a:lnSpc>
              <a:spcPct val="100000"/>
            </a:lnSpc>
          </a:pPr>
          <a:r>
            <a:rPr lang="en-US" dirty="0"/>
            <a:t>Cross language scores are notably lower, suggesting the metaphors deeper meaning are not understood well by the models.</a:t>
          </a:r>
        </a:p>
      </dgm:t>
    </dgm:pt>
    <dgm:pt modelId="{31A0F899-E5F8-4D8D-AF44-D07809ED6718}" type="parTrans" cxnId="{538629AF-EE2E-485C-86E2-EF85F2214707}">
      <dgm:prSet/>
      <dgm:spPr/>
      <dgm:t>
        <a:bodyPr/>
        <a:lstStyle/>
        <a:p>
          <a:endParaRPr lang="en-US"/>
        </a:p>
      </dgm:t>
    </dgm:pt>
    <dgm:pt modelId="{932CC3FA-36ED-42E2-A9D3-4C3B3F455207}" type="sibTrans" cxnId="{538629AF-EE2E-485C-86E2-EF85F2214707}">
      <dgm:prSet/>
      <dgm:spPr/>
      <dgm:t>
        <a:bodyPr/>
        <a:lstStyle/>
        <a:p>
          <a:pPr>
            <a:lnSpc>
              <a:spcPct val="100000"/>
            </a:lnSpc>
          </a:pPr>
          <a:endParaRPr lang="en-US"/>
        </a:p>
      </dgm:t>
    </dgm:pt>
    <dgm:pt modelId="{F18DC2BF-DB9B-41D0-814F-A06F0F2CD010}">
      <dgm:prSet/>
      <dgm:spPr/>
      <dgm:t>
        <a:bodyPr/>
        <a:lstStyle/>
        <a:p>
          <a:pPr>
            <a:lnSpc>
              <a:spcPct val="100000"/>
            </a:lnSpc>
          </a:pPr>
          <a:r>
            <a:rPr lang="en-US" dirty="0"/>
            <a:t>Metaphorical texts seem to be harder for the models to visualize.</a:t>
          </a:r>
        </a:p>
      </dgm:t>
    </dgm:pt>
    <dgm:pt modelId="{B64EFFEE-CDBB-4267-B8E8-DA7B73F342E9}" type="parTrans" cxnId="{2869B484-229D-42CE-BA0F-0F8B64D86277}">
      <dgm:prSet/>
      <dgm:spPr/>
      <dgm:t>
        <a:bodyPr/>
        <a:lstStyle/>
        <a:p>
          <a:endParaRPr lang="en-US"/>
        </a:p>
      </dgm:t>
    </dgm:pt>
    <dgm:pt modelId="{DB8BD8D5-4088-4FE3-9529-EDF16A293A01}" type="sibTrans" cxnId="{2869B484-229D-42CE-BA0F-0F8B64D86277}">
      <dgm:prSet/>
      <dgm:spPr/>
      <dgm:t>
        <a:bodyPr/>
        <a:lstStyle/>
        <a:p>
          <a:endParaRPr lang="en-US"/>
        </a:p>
      </dgm:t>
    </dgm:pt>
    <dgm:pt modelId="{E1637B65-BDDA-402A-BCD4-9F19BA1D4B92}" type="pres">
      <dgm:prSet presAssocID="{DB13EB5B-713F-468A-B7D5-BF84F587FA94}" presName="root" presStyleCnt="0">
        <dgm:presLayoutVars>
          <dgm:dir/>
          <dgm:resizeHandles val="exact"/>
        </dgm:presLayoutVars>
      </dgm:prSet>
      <dgm:spPr/>
    </dgm:pt>
    <dgm:pt modelId="{25306C25-BCC5-45EE-9454-7BA11851CA98}" type="pres">
      <dgm:prSet presAssocID="{22B86B6B-594B-42A8-9DF9-B96933E92F71}" presName="compNode" presStyleCnt="0"/>
      <dgm:spPr/>
    </dgm:pt>
    <dgm:pt modelId="{1BFA1751-1908-4059-8D1B-72F34A2FC758}" type="pres">
      <dgm:prSet presAssocID="{22B86B6B-594B-42A8-9DF9-B96933E92F71}" presName="bgRect" presStyleLbl="bgShp" presStyleIdx="0" presStyleCnt="4"/>
      <dgm:spPr/>
    </dgm:pt>
    <dgm:pt modelId="{170CBC67-7E67-4F20-A5DD-D3AE58802F57}" type="pres">
      <dgm:prSet presAssocID="{22B86B6B-594B-42A8-9DF9-B96933E92F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lle"/>
        </a:ext>
      </dgm:extLst>
    </dgm:pt>
    <dgm:pt modelId="{4495FE2B-8F88-4478-9150-A4D4E9537DA9}" type="pres">
      <dgm:prSet presAssocID="{22B86B6B-594B-42A8-9DF9-B96933E92F71}" presName="spaceRect" presStyleCnt="0"/>
      <dgm:spPr/>
    </dgm:pt>
    <dgm:pt modelId="{8006A8B8-F3FF-402D-B45B-1F68E31C1F45}" type="pres">
      <dgm:prSet presAssocID="{22B86B6B-594B-42A8-9DF9-B96933E92F71}" presName="parTx" presStyleLbl="revTx" presStyleIdx="0" presStyleCnt="4">
        <dgm:presLayoutVars>
          <dgm:chMax val="0"/>
          <dgm:chPref val="0"/>
        </dgm:presLayoutVars>
      </dgm:prSet>
      <dgm:spPr/>
    </dgm:pt>
    <dgm:pt modelId="{C698CAD7-79D0-4F42-9E42-0B2C51EB1A93}" type="pres">
      <dgm:prSet presAssocID="{4E92AFDA-4E76-407A-8E17-6CBB6A8B38DF}" presName="sibTrans" presStyleCnt="0"/>
      <dgm:spPr/>
    </dgm:pt>
    <dgm:pt modelId="{34593C3C-3DB5-4092-9C28-EBAA304ADD58}" type="pres">
      <dgm:prSet presAssocID="{6E7C349A-2DBE-4803-A33C-12E626E1DBF5}" presName="compNode" presStyleCnt="0"/>
      <dgm:spPr/>
    </dgm:pt>
    <dgm:pt modelId="{F11E397D-DC58-480C-8E9D-41D082635057}" type="pres">
      <dgm:prSet presAssocID="{6E7C349A-2DBE-4803-A33C-12E626E1DBF5}" presName="bgRect" presStyleLbl="bgShp" presStyleIdx="1" presStyleCnt="4"/>
      <dgm:spPr/>
    </dgm:pt>
    <dgm:pt modelId="{2FF2C630-F5E3-4AB6-B7BC-6E9FA6843632}" type="pres">
      <dgm:prSet presAssocID="{6E7C349A-2DBE-4803-A33C-12E626E1DBF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heckmark"/>
        </a:ext>
      </dgm:extLst>
    </dgm:pt>
    <dgm:pt modelId="{03873B9D-2FD4-4045-A827-C67CA3284E0C}" type="pres">
      <dgm:prSet presAssocID="{6E7C349A-2DBE-4803-A33C-12E626E1DBF5}" presName="spaceRect" presStyleCnt="0"/>
      <dgm:spPr/>
    </dgm:pt>
    <dgm:pt modelId="{667A0F83-65B7-43C5-B86B-2FA1DA434C0F}" type="pres">
      <dgm:prSet presAssocID="{6E7C349A-2DBE-4803-A33C-12E626E1DBF5}" presName="parTx" presStyleLbl="revTx" presStyleIdx="1" presStyleCnt="4">
        <dgm:presLayoutVars>
          <dgm:chMax val="0"/>
          <dgm:chPref val="0"/>
        </dgm:presLayoutVars>
      </dgm:prSet>
      <dgm:spPr/>
    </dgm:pt>
    <dgm:pt modelId="{2AF74177-E042-46AA-97D5-69C17F81F20C}" type="pres">
      <dgm:prSet presAssocID="{71B89A71-1108-4048-99E5-2E634B04C875}" presName="sibTrans" presStyleCnt="0"/>
      <dgm:spPr/>
    </dgm:pt>
    <dgm:pt modelId="{BC6ADC72-13E6-4E62-B7C0-967AE5664EAA}" type="pres">
      <dgm:prSet presAssocID="{4D94344E-9F65-4F10-897A-B2F241CFD306}" presName="compNode" presStyleCnt="0"/>
      <dgm:spPr/>
    </dgm:pt>
    <dgm:pt modelId="{357BB196-CCF0-4320-B681-57E936CD92FD}" type="pres">
      <dgm:prSet presAssocID="{4D94344E-9F65-4F10-897A-B2F241CFD306}" presName="bgRect" presStyleLbl="bgShp" presStyleIdx="2" presStyleCnt="4"/>
      <dgm:spPr/>
    </dgm:pt>
    <dgm:pt modelId="{226CA1D2-283B-4E6C-B735-F19E61DD36FA}" type="pres">
      <dgm:prSet presAssocID="{4D94344E-9F65-4F10-897A-B2F241CFD30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Quotation Mark"/>
        </a:ext>
      </dgm:extLst>
    </dgm:pt>
    <dgm:pt modelId="{3750D230-120B-48C2-94D0-C0656DBAD33B}" type="pres">
      <dgm:prSet presAssocID="{4D94344E-9F65-4F10-897A-B2F241CFD306}" presName="spaceRect" presStyleCnt="0"/>
      <dgm:spPr/>
    </dgm:pt>
    <dgm:pt modelId="{3226B542-C94A-4836-A4F1-4830D14C267F}" type="pres">
      <dgm:prSet presAssocID="{4D94344E-9F65-4F10-897A-B2F241CFD306}" presName="parTx" presStyleLbl="revTx" presStyleIdx="2" presStyleCnt="4">
        <dgm:presLayoutVars>
          <dgm:chMax val="0"/>
          <dgm:chPref val="0"/>
        </dgm:presLayoutVars>
      </dgm:prSet>
      <dgm:spPr/>
    </dgm:pt>
    <dgm:pt modelId="{4E5C7CFC-188A-4130-8FCA-B69236213976}" type="pres">
      <dgm:prSet presAssocID="{932CC3FA-36ED-42E2-A9D3-4C3B3F455207}" presName="sibTrans" presStyleCnt="0"/>
      <dgm:spPr/>
    </dgm:pt>
    <dgm:pt modelId="{0B94557D-9A3F-4E19-BBFF-5B7650BF76A0}" type="pres">
      <dgm:prSet presAssocID="{F18DC2BF-DB9B-41D0-814F-A06F0F2CD010}" presName="compNode" presStyleCnt="0"/>
      <dgm:spPr/>
    </dgm:pt>
    <dgm:pt modelId="{AC83F2CF-9715-403F-964D-8FB14035E792}" type="pres">
      <dgm:prSet presAssocID="{F18DC2BF-DB9B-41D0-814F-A06F0F2CD010}" presName="bgRect" presStyleLbl="bgShp" presStyleIdx="3" presStyleCnt="4"/>
      <dgm:spPr/>
    </dgm:pt>
    <dgm:pt modelId="{B8CFC5E7-7247-4825-AA21-9E0CCEF55AD7}" type="pres">
      <dgm:prSet presAssocID="{F18DC2BF-DB9B-41D0-814F-A06F0F2CD01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Head with Gears"/>
        </a:ext>
      </dgm:extLst>
    </dgm:pt>
    <dgm:pt modelId="{1FDB0D3B-F3A0-4516-B2EC-B8AE56C83633}" type="pres">
      <dgm:prSet presAssocID="{F18DC2BF-DB9B-41D0-814F-A06F0F2CD010}" presName="spaceRect" presStyleCnt="0"/>
      <dgm:spPr/>
    </dgm:pt>
    <dgm:pt modelId="{62E154DB-9767-4B91-9F12-65AAF56071BD}" type="pres">
      <dgm:prSet presAssocID="{F18DC2BF-DB9B-41D0-814F-A06F0F2CD010}" presName="parTx" presStyleLbl="revTx" presStyleIdx="3" presStyleCnt="4">
        <dgm:presLayoutVars>
          <dgm:chMax val="0"/>
          <dgm:chPref val="0"/>
        </dgm:presLayoutVars>
      </dgm:prSet>
      <dgm:spPr/>
    </dgm:pt>
  </dgm:ptLst>
  <dgm:cxnLst>
    <dgm:cxn modelId="{77B48A7F-866D-4A60-A7E3-60F24EA96D94}" srcId="{DB13EB5B-713F-468A-B7D5-BF84F587FA94}" destId="{6E7C349A-2DBE-4803-A33C-12E626E1DBF5}" srcOrd="1" destOrd="0" parTransId="{4F7C67FF-929D-414F-A545-3D120340B850}" sibTransId="{71B89A71-1108-4048-99E5-2E634B04C875}"/>
    <dgm:cxn modelId="{2869B484-229D-42CE-BA0F-0F8B64D86277}" srcId="{DB13EB5B-713F-468A-B7D5-BF84F587FA94}" destId="{F18DC2BF-DB9B-41D0-814F-A06F0F2CD010}" srcOrd="3" destOrd="0" parTransId="{B64EFFEE-CDBB-4267-B8E8-DA7B73F342E9}" sibTransId="{DB8BD8D5-4088-4FE3-9529-EDF16A293A01}"/>
    <dgm:cxn modelId="{05918B85-D41A-4A99-968E-FF60E0B84A4A}" type="presOf" srcId="{6E7C349A-2DBE-4803-A33C-12E626E1DBF5}" destId="{667A0F83-65B7-43C5-B86B-2FA1DA434C0F}" srcOrd="0" destOrd="0" presId="urn:microsoft.com/office/officeart/2018/2/layout/IconVerticalSolidList"/>
    <dgm:cxn modelId="{BAAC6A9E-9848-48AC-822B-E552D195C50F}" type="presOf" srcId="{22B86B6B-594B-42A8-9DF9-B96933E92F71}" destId="{8006A8B8-F3FF-402D-B45B-1F68E31C1F45}" srcOrd="0" destOrd="0" presId="urn:microsoft.com/office/officeart/2018/2/layout/IconVerticalSolidList"/>
    <dgm:cxn modelId="{A879D3A1-8960-48C4-8C91-27B0ABD4966B}" type="presOf" srcId="{4D94344E-9F65-4F10-897A-B2F241CFD306}" destId="{3226B542-C94A-4836-A4F1-4830D14C267F}" srcOrd="0" destOrd="0" presId="urn:microsoft.com/office/officeart/2018/2/layout/IconVerticalSolidList"/>
    <dgm:cxn modelId="{538629AF-EE2E-485C-86E2-EF85F2214707}" srcId="{DB13EB5B-713F-468A-B7D5-BF84F587FA94}" destId="{4D94344E-9F65-4F10-897A-B2F241CFD306}" srcOrd="2" destOrd="0" parTransId="{31A0F899-E5F8-4D8D-AF44-D07809ED6718}" sibTransId="{932CC3FA-36ED-42E2-A9D3-4C3B3F455207}"/>
    <dgm:cxn modelId="{C0BB99B3-FF2A-47CB-B0B8-27142566CE91}" type="presOf" srcId="{F18DC2BF-DB9B-41D0-814F-A06F0F2CD010}" destId="{62E154DB-9767-4B91-9F12-65AAF56071BD}" srcOrd="0" destOrd="0" presId="urn:microsoft.com/office/officeart/2018/2/layout/IconVerticalSolidList"/>
    <dgm:cxn modelId="{7EA4D4CB-B8C0-40C6-956F-0CC0C7D324C7}" type="presOf" srcId="{DB13EB5B-713F-468A-B7D5-BF84F587FA94}" destId="{E1637B65-BDDA-402A-BCD4-9F19BA1D4B92}" srcOrd="0" destOrd="0" presId="urn:microsoft.com/office/officeart/2018/2/layout/IconVerticalSolidList"/>
    <dgm:cxn modelId="{A2BD33DA-5A5C-47A2-A43F-9F8AD4932342}" srcId="{DB13EB5B-713F-468A-B7D5-BF84F587FA94}" destId="{22B86B6B-594B-42A8-9DF9-B96933E92F71}" srcOrd="0" destOrd="0" parTransId="{6E231CF0-5B20-4DE7-8477-8BBFD6271F86}" sibTransId="{4E92AFDA-4E76-407A-8E17-6CBB6A8B38DF}"/>
    <dgm:cxn modelId="{EAC90477-6EC7-48BB-8D22-8EA3F39DE5A6}" type="presParOf" srcId="{E1637B65-BDDA-402A-BCD4-9F19BA1D4B92}" destId="{25306C25-BCC5-45EE-9454-7BA11851CA98}" srcOrd="0" destOrd="0" presId="urn:microsoft.com/office/officeart/2018/2/layout/IconVerticalSolidList"/>
    <dgm:cxn modelId="{743951C2-354D-4E01-9E75-4EA65B20C7E0}" type="presParOf" srcId="{25306C25-BCC5-45EE-9454-7BA11851CA98}" destId="{1BFA1751-1908-4059-8D1B-72F34A2FC758}" srcOrd="0" destOrd="0" presId="urn:microsoft.com/office/officeart/2018/2/layout/IconVerticalSolidList"/>
    <dgm:cxn modelId="{E8A0401C-B715-44FB-9199-ABA67E7B89F7}" type="presParOf" srcId="{25306C25-BCC5-45EE-9454-7BA11851CA98}" destId="{170CBC67-7E67-4F20-A5DD-D3AE58802F57}" srcOrd="1" destOrd="0" presId="urn:microsoft.com/office/officeart/2018/2/layout/IconVerticalSolidList"/>
    <dgm:cxn modelId="{3A02D44A-877C-4360-B91C-59FE2ECCC613}" type="presParOf" srcId="{25306C25-BCC5-45EE-9454-7BA11851CA98}" destId="{4495FE2B-8F88-4478-9150-A4D4E9537DA9}" srcOrd="2" destOrd="0" presId="urn:microsoft.com/office/officeart/2018/2/layout/IconVerticalSolidList"/>
    <dgm:cxn modelId="{14F6D2A1-20E8-495D-AA34-B41888834FCB}" type="presParOf" srcId="{25306C25-BCC5-45EE-9454-7BA11851CA98}" destId="{8006A8B8-F3FF-402D-B45B-1F68E31C1F45}" srcOrd="3" destOrd="0" presId="urn:microsoft.com/office/officeart/2018/2/layout/IconVerticalSolidList"/>
    <dgm:cxn modelId="{3E077398-0D0F-4C46-9D64-5521E2F0E2B1}" type="presParOf" srcId="{E1637B65-BDDA-402A-BCD4-9F19BA1D4B92}" destId="{C698CAD7-79D0-4F42-9E42-0B2C51EB1A93}" srcOrd="1" destOrd="0" presId="urn:microsoft.com/office/officeart/2018/2/layout/IconVerticalSolidList"/>
    <dgm:cxn modelId="{B8CD1B33-54DD-4496-901E-58C1ECC64A4B}" type="presParOf" srcId="{E1637B65-BDDA-402A-BCD4-9F19BA1D4B92}" destId="{34593C3C-3DB5-4092-9C28-EBAA304ADD58}" srcOrd="2" destOrd="0" presId="urn:microsoft.com/office/officeart/2018/2/layout/IconVerticalSolidList"/>
    <dgm:cxn modelId="{8D33F6BA-2073-4475-8DF6-9179BD494D55}" type="presParOf" srcId="{34593C3C-3DB5-4092-9C28-EBAA304ADD58}" destId="{F11E397D-DC58-480C-8E9D-41D082635057}" srcOrd="0" destOrd="0" presId="urn:microsoft.com/office/officeart/2018/2/layout/IconVerticalSolidList"/>
    <dgm:cxn modelId="{D2FA818D-A0CA-41F5-AD62-48AC6DC14359}" type="presParOf" srcId="{34593C3C-3DB5-4092-9C28-EBAA304ADD58}" destId="{2FF2C630-F5E3-4AB6-B7BC-6E9FA6843632}" srcOrd="1" destOrd="0" presId="urn:microsoft.com/office/officeart/2018/2/layout/IconVerticalSolidList"/>
    <dgm:cxn modelId="{2722FDD1-7DFD-4563-8BAC-6F03CD9F5A8D}" type="presParOf" srcId="{34593C3C-3DB5-4092-9C28-EBAA304ADD58}" destId="{03873B9D-2FD4-4045-A827-C67CA3284E0C}" srcOrd="2" destOrd="0" presId="urn:microsoft.com/office/officeart/2018/2/layout/IconVerticalSolidList"/>
    <dgm:cxn modelId="{77420152-587F-4E96-B728-B76C4D684CE6}" type="presParOf" srcId="{34593C3C-3DB5-4092-9C28-EBAA304ADD58}" destId="{667A0F83-65B7-43C5-B86B-2FA1DA434C0F}" srcOrd="3" destOrd="0" presId="urn:microsoft.com/office/officeart/2018/2/layout/IconVerticalSolidList"/>
    <dgm:cxn modelId="{C97E6CE8-634E-483F-960C-885BE82AB5CE}" type="presParOf" srcId="{E1637B65-BDDA-402A-BCD4-9F19BA1D4B92}" destId="{2AF74177-E042-46AA-97D5-69C17F81F20C}" srcOrd="3" destOrd="0" presId="urn:microsoft.com/office/officeart/2018/2/layout/IconVerticalSolidList"/>
    <dgm:cxn modelId="{FE9217D8-65E6-4AD5-B1E9-BCD1A9976435}" type="presParOf" srcId="{E1637B65-BDDA-402A-BCD4-9F19BA1D4B92}" destId="{BC6ADC72-13E6-4E62-B7C0-967AE5664EAA}" srcOrd="4" destOrd="0" presId="urn:microsoft.com/office/officeart/2018/2/layout/IconVerticalSolidList"/>
    <dgm:cxn modelId="{CD589E46-A233-4B3A-A5C9-67808AA01ED8}" type="presParOf" srcId="{BC6ADC72-13E6-4E62-B7C0-967AE5664EAA}" destId="{357BB196-CCF0-4320-B681-57E936CD92FD}" srcOrd="0" destOrd="0" presId="urn:microsoft.com/office/officeart/2018/2/layout/IconVerticalSolidList"/>
    <dgm:cxn modelId="{E782A9DF-873B-4DAB-A289-961614009065}" type="presParOf" srcId="{BC6ADC72-13E6-4E62-B7C0-967AE5664EAA}" destId="{226CA1D2-283B-4E6C-B735-F19E61DD36FA}" srcOrd="1" destOrd="0" presId="urn:microsoft.com/office/officeart/2018/2/layout/IconVerticalSolidList"/>
    <dgm:cxn modelId="{540D56EB-5A30-41C1-A506-867191081E38}" type="presParOf" srcId="{BC6ADC72-13E6-4E62-B7C0-967AE5664EAA}" destId="{3750D230-120B-48C2-94D0-C0656DBAD33B}" srcOrd="2" destOrd="0" presId="urn:microsoft.com/office/officeart/2018/2/layout/IconVerticalSolidList"/>
    <dgm:cxn modelId="{EDB04573-8B91-4940-8FDC-33763AC81EFD}" type="presParOf" srcId="{BC6ADC72-13E6-4E62-B7C0-967AE5664EAA}" destId="{3226B542-C94A-4836-A4F1-4830D14C267F}" srcOrd="3" destOrd="0" presId="urn:microsoft.com/office/officeart/2018/2/layout/IconVerticalSolidList"/>
    <dgm:cxn modelId="{76F64D3D-3C12-4FEF-BBB1-01345362A7AE}" type="presParOf" srcId="{E1637B65-BDDA-402A-BCD4-9F19BA1D4B92}" destId="{4E5C7CFC-188A-4130-8FCA-B69236213976}" srcOrd="5" destOrd="0" presId="urn:microsoft.com/office/officeart/2018/2/layout/IconVerticalSolidList"/>
    <dgm:cxn modelId="{CEF0D180-30AF-4D19-9442-14B20DBB6009}" type="presParOf" srcId="{E1637B65-BDDA-402A-BCD4-9F19BA1D4B92}" destId="{0B94557D-9A3F-4E19-BBFF-5B7650BF76A0}" srcOrd="6" destOrd="0" presId="urn:microsoft.com/office/officeart/2018/2/layout/IconVerticalSolidList"/>
    <dgm:cxn modelId="{CBFBDC40-C855-4DED-AE5B-99EF4385F3A1}" type="presParOf" srcId="{0B94557D-9A3F-4E19-BBFF-5B7650BF76A0}" destId="{AC83F2CF-9715-403F-964D-8FB14035E792}" srcOrd="0" destOrd="0" presId="urn:microsoft.com/office/officeart/2018/2/layout/IconVerticalSolidList"/>
    <dgm:cxn modelId="{CD41C607-3939-480C-8C12-8DA056E05299}" type="presParOf" srcId="{0B94557D-9A3F-4E19-BBFF-5B7650BF76A0}" destId="{B8CFC5E7-7247-4825-AA21-9E0CCEF55AD7}" srcOrd="1" destOrd="0" presId="urn:microsoft.com/office/officeart/2018/2/layout/IconVerticalSolidList"/>
    <dgm:cxn modelId="{922BD745-9236-4272-91E1-DFDA7DE2F4E2}" type="presParOf" srcId="{0B94557D-9A3F-4E19-BBFF-5B7650BF76A0}" destId="{1FDB0D3B-F3A0-4516-B2EC-B8AE56C83633}" srcOrd="2" destOrd="0" presId="urn:microsoft.com/office/officeart/2018/2/layout/IconVerticalSolidList"/>
    <dgm:cxn modelId="{3F871CCF-A63C-429B-97E5-4A64E11E23D3}" type="presParOf" srcId="{0B94557D-9A3F-4E19-BBFF-5B7650BF76A0}" destId="{62E154DB-9767-4B91-9F12-65AAF56071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0DC2B-2F25-4094-A623-0BFDEB33396F}">
      <dsp:nvSpPr>
        <dsp:cNvPr id="0" name=""/>
        <dsp:cNvSpPr/>
      </dsp:nvSpPr>
      <dsp:spPr>
        <a:xfrm>
          <a:off x="0" y="77503"/>
          <a:ext cx="5098256" cy="62361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Stable Diffusion 1.5:</a:t>
          </a:r>
        </a:p>
      </dsp:txBody>
      <dsp:txXfrm>
        <a:off x="30442" y="107945"/>
        <a:ext cx="5037372" cy="562726"/>
      </dsp:txXfrm>
    </dsp:sp>
    <dsp:sp modelId="{712EE8D9-1C65-4DFF-A672-88511C0C5EF2}">
      <dsp:nvSpPr>
        <dsp:cNvPr id="0" name=""/>
        <dsp:cNvSpPr/>
      </dsp:nvSpPr>
      <dsp:spPr>
        <a:xfrm>
          <a:off x="0" y="701113"/>
          <a:ext cx="5098256"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October 2022, 1 billion parameters</a:t>
          </a:r>
        </a:p>
        <a:p>
          <a:pPr marL="228600" lvl="1" indent="-228600" algn="l" defTabSz="889000">
            <a:lnSpc>
              <a:spcPct val="90000"/>
            </a:lnSpc>
            <a:spcBef>
              <a:spcPct val="0"/>
            </a:spcBef>
            <a:spcAft>
              <a:spcPct val="20000"/>
            </a:spcAft>
            <a:buChar char="•"/>
          </a:pPr>
          <a:r>
            <a:rPr lang="en-US" sz="2000" kern="1200"/>
            <a:t>512x512 resolution</a:t>
          </a:r>
        </a:p>
      </dsp:txBody>
      <dsp:txXfrm>
        <a:off x="0" y="701113"/>
        <a:ext cx="5098256" cy="699660"/>
      </dsp:txXfrm>
    </dsp:sp>
    <dsp:sp modelId="{798779FE-5881-4F2F-8192-EE9073DAB130}">
      <dsp:nvSpPr>
        <dsp:cNvPr id="0" name=""/>
        <dsp:cNvSpPr/>
      </dsp:nvSpPr>
      <dsp:spPr>
        <a:xfrm>
          <a:off x="0" y="1400773"/>
          <a:ext cx="5098256" cy="623610"/>
        </a:xfrm>
        <a:prstGeom prst="roundRect">
          <a:avLst/>
        </a:prstGeom>
        <a:solidFill>
          <a:schemeClr val="accent5">
            <a:hueOff val="709040"/>
            <a:satOff val="-7964"/>
            <a:lumOff val="-16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Stable Diffusion XL:</a:t>
          </a:r>
        </a:p>
      </dsp:txBody>
      <dsp:txXfrm>
        <a:off x="30442" y="1431215"/>
        <a:ext cx="5037372" cy="562726"/>
      </dsp:txXfrm>
    </dsp:sp>
    <dsp:sp modelId="{5D369172-DCDC-46AC-A107-B9B5E450FF2E}">
      <dsp:nvSpPr>
        <dsp:cNvPr id="0" name=""/>
        <dsp:cNvSpPr/>
      </dsp:nvSpPr>
      <dsp:spPr>
        <a:xfrm>
          <a:off x="0" y="2024383"/>
          <a:ext cx="5098256" cy="6996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a:t>July 2023, 3.5 billion parameters</a:t>
          </a:r>
        </a:p>
        <a:p>
          <a:pPr marL="228600" lvl="1" indent="-228600" algn="l" defTabSz="889000">
            <a:lnSpc>
              <a:spcPct val="90000"/>
            </a:lnSpc>
            <a:spcBef>
              <a:spcPct val="0"/>
            </a:spcBef>
            <a:spcAft>
              <a:spcPct val="20000"/>
            </a:spcAft>
            <a:buChar char="•"/>
          </a:pPr>
          <a:r>
            <a:rPr lang="en-US" sz="2000" kern="1200"/>
            <a:t>1024x1024 resolution</a:t>
          </a:r>
        </a:p>
      </dsp:txBody>
      <dsp:txXfrm>
        <a:off x="0" y="2024383"/>
        <a:ext cx="5098256" cy="699660"/>
      </dsp:txXfrm>
    </dsp:sp>
    <dsp:sp modelId="{C9932A22-8BF6-444F-8218-85D310D01CA0}">
      <dsp:nvSpPr>
        <dsp:cNvPr id="0" name=""/>
        <dsp:cNvSpPr/>
      </dsp:nvSpPr>
      <dsp:spPr>
        <a:xfrm>
          <a:off x="0" y="2724043"/>
          <a:ext cx="5098256" cy="623610"/>
        </a:xfrm>
        <a:prstGeom prst="roundRect">
          <a:avLst/>
        </a:prstGeom>
        <a:solidFill>
          <a:schemeClr val="accent5">
            <a:hueOff val="1418080"/>
            <a:satOff val="-15927"/>
            <a:lumOff val="-339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Stable Diffusion Cascade</a:t>
          </a:r>
        </a:p>
      </dsp:txBody>
      <dsp:txXfrm>
        <a:off x="30442" y="2754485"/>
        <a:ext cx="5037372" cy="562726"/>
      </dsp:txXfrm>
    </dsp:sp>
    <dsp:sp modelId="{858FB98B-0C60-41FE-A3D6-26B53B732ED4}">
      <dsp:nvSpPr>
        <dsp:cNvPr id="0" name=""/>
        <dsp:cNvSpPr/>
      </dsp:nvSpPr>
      <dsp:spPr>
        <a:xfrm>
          <a:off x="0" y="3347653"/>
          <a:ext cx="5098256" cy="968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Feb 2024</a:t>
          </a:r>
        </a:p>
        <a:p>
          <a:pPr marL="228600" lvl="1" indent="-228600" algn="l" defTabSz="889000">
            <a:lnSpc>
              <a:spcPct val="90000"/>
            </a:lnSpc>
            <a:spcBef>
              <a:spcPct val="0"/>
            </a:spcBef>
            <a:spcAft>
              <a:spcPct val="20000"/>
            </a:spcAft>
            <a:buChar char="•"/>
          </a:pPr>
          <a:r>
            <a:rPr lang="en-US" sz="2000" kern="1200" dirty="0"/>
            <a:t>Modular (text and pixel generation) 1.7 - 5.1 billion parameters</a:t>
          </a:r>
        </a:p>
      </dsp:txBody>
      <dsp:txXfrm>
        <a:off x="0" y="3347653"/>
        <a:ext cx="5098256" cy="968760"/>
      </dsp:txXfrm>
    </dsp:sp>
    <dsp:sp modelId="{E4CC78B0-ACC4-4E6E-BD83-2C490CC60ACE}">
      <dsp:nvSpPr>
        <dsp:cNvPr id="0" name=""/>
        <dsp:cNvSpPr/>
      </dsp:nvSpPr>
      <dsp:spPr>
        <a:xfrm>
          <a:off x="0" y="4316413"/>
          <a:ext cx="5098256" cy="62361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ChatGPT-4o:</a:t>
          </a:r>
        </a:p>
      </dsp:txBody>
      <dsp:txXfrm>
        <a:off x="30442" y="4346855"/>
        <a:ext cx="5037372" cy="562726"/>
      </dsp:txXfrm>
    </dsp:sp>
    <dsp:sp modelId="{43BE11BD-854C-4A36-9360-154133A601EF}">
      <dsp:nvSpPr>
        <dsp:cNvPr id="0" name=""/>
        <dsp:cNvSpPr/>
      </dsp:nvSpPr>
      <dsp:spPr>
        <a:xfrm>
          <a:off x="0" y="4940023"/>
          <a:ext cx="5098256" cy="6323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33020" rIns="184912" bIns="3302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DALL·E 3: close-sourced, supposedly quite larger</a:t>
          </a:r>
        </a:p>
      </dsp:txBody>
      <dsp:txXfrm>
        <a:off x="0" y="4940023"/>
        <a:ext cx="5098256" cy="6323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2AF205-28B2-465A-8CCC-6A33D09DE616}">
      <dsp:nvSpPr>
        <dsp:cNvPr id="0" name=""/>
        <dsp:cNvSpPr/>
      </dsp:nvSpPr>
      <dsp:spPr>
        <a:xfrm>
          <a:off x="0" y="9373"/>
          <a:ext cx="5098256" cy="81549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OpenAI base CLIP</a:t>
          </a:r>
        </a:p>
      </dsp:txBody>
      <dsp:txXfrm>
        <a:off x="39809" y="49182"/>
        <a:ext cx="5018638" cy="735872"/>
      </dsp:txXfrm>
    </dsp:sp>
    <dsp:sp modelId="{F36B54A5-44D2-4567-A9F3-B5E7C9AC2793}">
      <dsp:nvSpPr>
        <dsp:cNvPr id="0" name=""/>
        <dsp:cNvSpPr/>
      </dsp:nvSpPr>
      <dsp:spPr>
        <a:xfrm>
          <a:off x="0" y="824863"/>
          <a:ext cx="5098256" cy="563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openai/clip-vit-base-patch32</a:t>
          </a:r>
        </a:p>
      </dsp:txBody>
      <dsp:txXfrm>
        <a:off x="0" y="824863"/>
        <a:ext cx="5098256" cy="563040"/>
      </dsp:txXfrm>
    </dsp:sp>
    <dsp:sp modelId="{99010166-E864-4244-8D6D-FFE85C5A4308}">
      <dsp:nvSpPr>
        <dsp:cNvPr id="0" name=""/>
        <dsp:cNvSpPr/>
      </dsp:nvSpPr>
      <dsp:spPr>
        <a:xfrm>
          <a:off x="0" y="1387903"/>
          <a:ext cx="5098256" cy="815490"/>
        </a:xfrm>
        <a:prstGeom prst="roundRect">
          <a:avLst/>
        </a:prstGeom>
        <a:solidFill>
          <a:schemeClr val="accent5">
            <a:hueOff val="1063560"/>
            <a:satOff val="-11946"/>
            <a:lumOff val="-25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Multilingual-clip</a:t>
          </a:r>
        </a:p>
      </dsp:txBody>
      <dsp:txXfrm>
        <a:off x="39809" y="1427712"/>
        <a:ext cx="5018638" cy="735872"/>
      </dsp:txXfrm>
    </dsp:sp>
    <dsp:sp modelId="{B6341548-C0A6-4ADA-96EC-C22B24152C49}">
      <dsp:nvSpPr>
        <dsp:cNvPr id="0" name=""/>
        <dsp:cNvSpPr/>
      </dsp:nvSpPr>
      <dsp:spPr>
        <a:xfrm>
          <a:off x="0" y="2203393"/>
          <a:ext cx="5098256" cy="1689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M-CLIP/XLM-Roberta-Large-Vit-L-14</a:t>
          </a:r>
        </a:p>
        <a:p>
          <a:pPr marL="228600" lvl="1" indent="-228600" algn="l" defTabSz="1200150">
            <a:lnSpc>
              <a:spcPct val="90000"/>
            </a:lnSpc>
            <a:spcBef>
              <a:spcPct val="0"/>
            </a:spcBef>
            <a:spcAft>
              <a:spcPct val="20000"/>
            </a:spcAft>
            <a:buChar char="•"/>
          </a:pPr>
          <a:r>
            <a:rPr lang="en-US" sz="2700" kern="1200"/>
            <a:t>extends text encoders to multiple other languages</a:t>
          </a:r>
        </a:p>
      </dsp:txBody>
      <dsp:txXfrm>
        <a:off x="0" y="2203393"/>
        <a:ext cx="5098256" cy="1689120"/>
      </dsp:txXfrm>
    </dsp:sp>
    <dsp:sp modelId="{8B7A6E36-4DC5-4577-BDF4-0131A3A29B4C}">
      <dsp:nvSpPr>
        <dsp:cNvPr id="0" name=""/>
        <dsp:cNvSpPr/>
      </dsp:nvSpPr>
      <dsp:spPr>
        <a:xfrm>
          <a:off x="0" y="3892513"/>
          <a:ext cx="5098256" cy="815490"/>
        </a:xfrm>
        <a:prstGeom prst="roundRect">
          <a:avLst/>
        </a:prstGeom>
        <a:solidFill>
          <a:schemeClr val="accent5">
            <a:hueOff val="2127120"/>
            <a:satOff val="-23891"/>
            <a:lumOff val="-509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kern="1200"/>
            <a:t>Jina CLIP</a:t>
          </a:r>
        </a:p>
      </dsp:txBody>
      <dsp:txXfrm>
        <a:off x="39809" y="3932322"/>
        <a:ext cx="5018638" cy="735872"/>
      </dsp:txXfrm>
    </dsp:sp>
    <dsp:sp modelId="{B84007A9-448C-4D1F-9208-5456AC941AF9}">
      <dsp:nvSpPr>
        <dsp:cNvPr id="0" name=""/>
        <dsp:cNvSpPr/>
      </dsp:nvSpPr>
      <dsp:spPr>
        <a:xfrm>
          <a:off x="0" y="4708003"/>
          <a:ext cx="5098256" cy="932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43180" rIns="241808" bIns="43180" numCol="1" spcCol="1270" anchor="t" anchorCtr="0">
          <a:noAutofit/>
        </a:bodyPr>
        <a:lstStyle/>
        <a:p>
          <a:pPr marL="228600" lvl="1" indent="-228600" algn="l" defTabSz="1200150">
            <a:lnSpc>
              <a:spcPct val="90000"/>
            </a:lnSpc>
            <a:spcBef>
              <a:spcPct val="0"/>
            </a:spcBef>
            <a:spcAft>
              <a:spcPct val="20000"/>
            </a:spcAft>
            <a:buChar char="•"/>
          </a:pPr>
          <a:r>
            <a:rPr lang="en-US" sz="2700" kern="1200"/>
            <a:t>Excels on cross-modal retrieval</a:t>
          </a:r>
        </a:p>
        <a:p>
          <a:pPr marL="228600" lvl="1" indent="-228600" algn="l" defTabSz="1200150">
            <a:lnSpc>
              <a:spcPct val="90000"/>
            </a:lnSpc>
            <a:spcBef>
              <a:spcPct val="0"/>
            </a:spcBef>
            <a:spcAft>
              <a:spcPct val="20000"/>
            </a:spcAft>
            <a:buChar char="•"/>
          </a:pPr>
          <a:r>
            <a:rPr lang="en-US" sz="2700" kern="1200"/>
            <a:t>Only support English</a:t>
          </a:r>
        </a:p>
      </dsp:txBody>
      <dsp:txXfrm>
        <a:off x="0" y="4708003"/>
        <a:ext cx="5098256" cy="9325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CFE3BB-8AFD-4BD2-8F8B-053114FBB816}">
      <dsp:nvSpPr>
        <dsp:cNvPr id="0" name=""/>
        <dsp:cNvSpPr/>
      </dsp:nvSpPr>
      <dsp:spPr>
        <a:xfrm>
          <a:off x="36" y="350060"/>
          <a:ext cx="3525105" cy="116034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t>Literal prompt </a:t>
          </a:r>
        </a:p>
        <a:p>
          <a:pPr marL="0" lvl="0" indent="0" algn="ctr" defTabSz="1022350">
            <a:lnSpc>
              <a:spcPct val="90000"/>
            </a:lnSpc>
            <a:spcBef>
              <a:spcPct val="0"/>
            </a:spcBef>
            <a:spcAft>
              <a:spcPct val="35000"/>
            </a:spcAft>
            <a:buNone/>
          </a:pPr>
          <a:r>
            <a:rPr lang="en-US" sz="2300" kern="1200" dirty="0"/>
            <a:t>(just the metaphor):</a:t>
          </a:r>
        </a:p>
      </dsp:txBody>
      <dsp:txXfrm>
        <a:off x="36" y="350060"/>
        <a:ext cx="3525105" cy="1160341"/>
      </dsp:txXfrm>
    </dsp:sp>
    <dsp:sp modelId="{DE458616-FD90-4506-B9E7-2F324FDE22D5}">
      <dsp:nvSpPr>
        <dsp:cNvPr id="0" name=""/>
        <dsp:cNvSpPr/>
      </dsp:nvSpPr>
      <dsp:spPr>
        <a:xfrm>
          <a:off x="36" y="1510401"/>
          <a:ext cx="3525105" cy="1925617"/>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Throw in the towel.</a:t>
          </a:r>
        </a:p>
      </dsp:txBody>
      <dsp:txXfrm>
        <a:off x="36" y="1510401"/>
        <a:ext cx="3525105" cy="1925617"/>
      </dsp:txXfrm>
    </dsp:sp>
    <dsp:sp modelId="{5D6D8DEC-83F4-4CCF-B32E-C783E6CD11B0}">
      <dsp:nvSpPr>
        <dsp:cNvPr id="0" name=""/>
        <dsp:cNvSpPr/>
      </dsp:nvSpPr>
      <dsp:spPr>
        <a:xfrm>
          <a:off x="4018657" y="350060"/>
          <a:ext cx="3525105" cy="1160341"/>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b="1" kern="1200" dirty="0"/>
            <a:t>Elaborative prompt </a:t>
          </a:r>
          <a:r>
            <a:rPr lang="en-US" sz="2300" kern="1200" dirty="0"/>
            <a:t>(detailed elaboration and description of the image):</a:t>
          </a:r>
        </a:p>
      </dsp:txBody>
      <dsp:txXfrm>
        <a:off x="4018657" y="350060"/>
        <a:ext cx="3525105" cy="1160341"/>
      </dsp:txXfrm>
    </dsp:sp>
    <dsp:sp modelId="{4FD76AD4-5BDB-453A-AD8D-166AF4087C01}">
      <dsp:nvSpPr>
        <dsp:cNvPr id="0" name=""/>
        <dsp:cNvSpPr/>
      </dsp:nvSpPr>
      <dsp:spPr>
        <a:xfrm>
          <a:off x="4018657" y="1510401"/>
          <a:ext cx="3525105" cy="1925617"/>
        </a:xfrm>
        <a:prstGeom prst="rect">
          <a:avLst/>
        </a:prstGeom>
        <a:solidFill>
          <a:schemeClr val="accent2">
            <a:alpha val="90000"/>
            <a:tint val="40000"/>
            <a:hueOff val="0"/>
            <a:satOff val="0"/>
            <a:lumOff val="0"/>
            <a:alphaOff val="0"/>
          </a:scheme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en-US" sz="2300" kern="1200" dirty="0"/>
            <a:t>A person throwing a towel into a boxing ring, symbolizing giving up or surrendering in a dramatic scene.</a:t>
          </a:r>
        </a:p>
      </dsp:txBody>
      <dsp:txXfrm>
        <a:off x="4018657" y="1510401"/>
        <a:ext cx="3525105" cy="192561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D1AD6E-92A9-4507-9558-F259AB7E77A4}">
      <dsp:nvSpPr>
        <dsp:cNvPr id="0" name=""/>
        <dsp:cNvSpPr/>
      </dsp:nvSpPr>
      <dsp:spPr>
        <a:xfrm>
          <a:off x="0" y="62855"/>
          <a:ext cx="5098256" cy="21411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100 English metaphors and 100 German counter-part </a:t>
          </a:r>
        </a:p>
        <a:p>
          <a:pPr marL="0" lvl="0" indent="0" algn="l" defTabSz="1244600">
            <a:lnSpc>
              <a:spcPct val="90000"/>
            </a:lnSpc>
            <a:spcBef>
              <a:spcPct val="0"/>
            </a:spcBef>
            <a:spcAft>
              <a:spcPct val="35000"/>
            </a:spcAft>
            <a:buNone/>
          </a:pPr>
          <a:r>
            <a:rPr lang="en-US" sz="2800" kern="1200" dirty="0"/>
            <a:t>(different literal translation but similar deeper meaning)</a:t>
          </a:r>
        </a:p>
      </dsp:txBody>
      <dsp:txXfrm>
        <a:off x="104520" y="167375"/>
        <a:ext cx="4889216" cy="1932060"/>
      </dsp:txXfrm>
    </dsp:sp>
    <dsp:sp modelId="{9B520D78-EFB9-4B01-8BDD-8E3B949E1519}">
      <dsp:nvSpPr>
        <dsp:cNvPr id="0" name=""/>
        <dsp:cNvSpPr/>
      </dsp:nvSpPr>
      <dsp:spPr>
        <a:xfrm>
          <a:off x="0" y="2203955"/>
          <a:ext cx="5098256" cy="1242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7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To butter someone up - </a:t>
          </a:r>
          <a:r>
            <a:rPr lang="de-DE" sz="2000" kern="1200" dirty="0"/>
            <a:t>Jemandem Honig ums Maul schmieren.</a:t>
          </a:r>
          <a:endParaRPr lang="en-US" sz="2000" kern="1200" dirty="0"/>
        </a:p>
        <a:p>
          <a:pPr marL="228600" lvl="1" indent="-228600" algn="l" defTabSz="889000">
            <a:lnSpc>
              <a:spcPct val="90000"/>
            </a:lnSpc>
            <a:spcBef>
              <a:spcPct val="0"/>
            </a:spcBef>
            <a:spcAft>
              <a:spcPct val="20000"/>
            </a:spcAft>
            <a:buChar char="•"/>
          </a:pPr>
          <a:r>
            <a:rPr lang="en-US" sz="2000" kern="1200" dirty="0"/>
            <a:t>Keep your fingers crossed - Die </a:t>
          </a:r>
          <a:r>
            <a:rPr lang="en-US" sz="2000" kern="1200" dirty="0" err="1"/>
            <a:t>Daumen</a:t>
          </a:r>
          <a:r>
            <a:rPr lang="en-US" sz="2000" kern="1200" dirty="0"/>
            <a:t> </a:t>
          </a:r>
          <a:r>
            <a:rPr lang="en-US" sz="2000" kern="1200" dirty="0" err="1"/>
            <a:t>drücken</a:t>
          </a:r>
          <a:r>
            <a:rPr lang="en-US" sz="2000" kern="1200" dirty="0"/>
            <a:t>.</a:t>
          </a:r>
        </a:p>
      </dsp:txBody>
      <dsp:txXfrm>
        <a:off x="0" y="2203955"/>
        <a:ext cx="5098256" cy="1242000"/>
      </dsp:txXfrm>
    </dsp:sp>
    <dsp:sp modelId="{95FFD209-AB50-4053-8B44-677F5FE8353C}">
      <dsp:nvSpPr>
        <dsp:cNvPr id="0" name=""/>
        <dsp:cNvSpPr/>
      </dsp:nvSpPr>
      <dsp:spPr>
        <a:xfrm>
          <a:off x="0" y="3445956"/>
          <a:ext cx="5098256" cy="2141100"/>
        </a:xfrm>
        <a:prstGeom prst="roundRect">
          <a:avLst/>
        </a:prstGeom>
        <a:solidFill>
          <a:schemeClr val="accent2">
            <a:hueOff val="39038"/>
            <a:satOff val="-26876"/>
            <a:lumOff val="-686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t>100 baseline text (simple sentence with clear meaning ) and their German translation</a:t>
          </a:r>
        </a:p>
      </dsp:txBody>
      <dsp:txXfrm>
        <a:off x="104520" y="3550476"/>
        <a:ext cx="4889216" cy="19320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FA1751-1908-4059-8D1B-72F34A2FC758}">
      <dsp:nvSpPr>
        <dsp:cNvPr id="0" name=""/>
        <dsp:cNvSpPr/>
      </dsp:nvSpPr>
      <dsp:spPr>
        <a:xfrm>
          <a:off x="0" y="1669"/>
          <a:ext cx="7543801"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0CBC67-7E67-4F20-A5DD-D3AE58802F57}">
      <dsp:nvSpPr>
        <dsp:cNvPr id="0" name=""/>
        <dsp:cNvSpPr/>
      </dsp:nvSpPr>
      <dsp:spPr>
        <a:xfrm>
          <a:off x="256011" y="192091"/>
          <a:ext cx="465476" cy="46547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06A8B8-F3FF-402D-B45B-1F68E31C1F45}">
      <dsp:nvSpPr>
        <dsp:cNvPr id="0" name=""/>
        <dsp:cNvSpPr/>
      </dsp:nvSpPr>
      <dsp:spPr>
        <a:xfrm>
          <a:off x="977499" y="1669"/>
          <a:ext cx="6566301"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755650">
            <a:lnSpc>
              <a:spcPct val="100000"/>
            </a:lnSpc>
            <a:spcBef>
              <a:spcPct val="0"/>
            </a:spcBef>
            <a:spcAft>
              <a:spcPct val="35000"/>
            </a:spcAft>
            <a:buNone/>
          </a:pPr>
          <a:r>
            <a:rPr lang="en-US" sz="1700" kern="1200" dirty="0"/>
            <a:t>SD1.5 consistently scores very low, given its smaller size and age, while ChatGPT looks to be the best.</a:t>
          </a:r>
        </a:p>
      </dsp:txBody>
      <dsp:txXfrm>
        <a:off x="977499" y="1669"/>
        <a:ext cx="6566301" cy="846320"/>
      </dsp:txXfrm>
    </dsp:sp>
    <dsp:sp modelId="{F11E397D-DC58-480C-8E9D-41D082635057}">
      <dsp:nvSpPr>
        <dsp:cNvPr id="0" name=""/>
        <dsp:cNvSpPr/>
      </dsp:nvSpPr>
      <dsp:spPr>
        <a:xfrm>
          <a:off x="0" y="1059569"/>
          <a:ext cx="7543801"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F2C630-F5E3-4AB6-B7BC-6E9FA6843632}">
      <dsp:nvSpPr>
        <dsp:cNvPr id="0" name=""/>
        <dsp:cNvSpPr/>
      </dsp:nvSpPr>
      <dsp:spPr>
        <a:xfrm>
          <a:off x="256011" y="1249991"/>
          <a:ext cx="465476" cy="46547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7A0F83-65B7-43C5-B86B-2FA1DA434C0F}">
      <dsp:nvSpPr>
        <dsp:cNvPr id="0" name=""/>
        <dsp:cNvSpPr/>
      </dsp:nvSpPr>
      <dsp:spPr>
        <a:xfrm>
          <a:off x="977499" y="1059569"/>
          <a:ext cx="6566301"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755650">
            <a:lnSpc>
              <a:spcPct val="100000"/>
            </a:lnSpc>
            <a:spcBef>
              <a:spcPct val="0"/>
            </a:spcBef>
            <a:spcAft>
              <a:spcPct val="35000"/>
            </a:spcAft>
            <a:buNone/>
          </a:pPr>
          <a:r>
            <a:rPr lang="en-US" sz="1700" kern="1200" dirty="0"/>
            <a:t>Higher overall score between English image sets shows that the image generation models understands English markedly better than German.</a:t>
          </a:r>
        </a:p>
      </dsp:txBody>
      <dsp:txXfrm>
        <a:off x="977499" y="1059569"/>
        <a:ext cx="6566301" cy="846320"/>
      </dsp:txXfrm>
    </dsp:sp>
    <dsp:sp modelId="{357BB196-CCF0-4320-B681-57E936CD92FD}">
      <dsp:nvSpPr>
        <dsp:cNvPr id="0" name=""/>
        <dsp:cNvSpPr/>
      </dsp:nvSpPr>
      <dsp:spPr>
        <a:xfrm>
          <a:off x="0" y="2117470"/>
          <a:ext cx="7543801"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6CA1D2-283B-4E6C-B735-F19E61DD36FA}">
      <dsp:nvSpPr>
        <dsp:cNvPr id="0" name=""/>
        <dsp:cNvSpPr/>
      </dsp:nvSpPr>
      <dsp:spPr>
        <a:xfrm>
          <a:off x="256011" y="2307892"/>
          <a:ext cx="465476" cy="46547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26B542-C94A-4836-A4F1-4830D14C267F}">
      <dsp:nvSpPr>
        <dsp:cNvPr id="0" name=""/>
        <dsp:cNvSpPr/>
      </dsp:nvSpPr>
      <dsp:spPr>
        <a:xfrm>
          <a:off x="977499" y="2117470"/>
          <a:ext cx="6566301"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755650">
            <a:lnSpc>
              <a:spcPct val="100000"/>
            </a:lnSpc>
            <a:spcBef>
              <a:spcPct val="0"/>
            </a:spcBef>
            <a:spcAft>
              <a:spcPct val="35000"/>
            </a:spcAft>
            <a:buNone/>
          </a:pPr>
          <a:r>
            <a:rPr lang="en-US" sz="1700" kern="1200" dirty="0"/>
            <a:t>Cross language scores are notably lower, suggesting the metaphors deeper meaning are not understood well by the models.</a:t>
          </a:r>
        </a:p>
      </dsp:txBody>
      <dsp:txXfrm>
        <a:off x="977499" y="2117470"/>
        <a:ext cx="6566301" cy="846320"/>
      </dsp:txXfrm>
    </dsp:sp>
    <dsp:sp modelId="{AC83F2CF-9715-403F-964D-8FB14035E792}">
      <dsp:nvSpPr>
        <dsp:cNvPr id="0" name=""/>
        <dsp:cNvSpPr/>
      </dsp:nvSpPr>
      <dsp:spPr>
        <a:xfrm>
          <a:off x="0" y="3175370"/>
          <a:ext cx="7543801" cy="8463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CFC5E7-7247-4825-AA21-9E0CCEF55AD7}">
      <dsp:nvSpPr>
        <dsp:cNvPr id="0" name=""/>
        <dsp:cNvSpPr/>
      </dsp:nvSpPr>
      <dsp:spPr>
        <a:xfrm>
          <a:off x="256011" y="3365792"/>
          <a:ext cx="465476" cy="46547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E154DB-9767-4B91-9F12-65AAF56071BD}">
      <dsp:nvSpPr>
        <dsp:cNvPr id="0" name=""/>
        <dsp:cNvSpPr/>
      </dsp:nvSpPr>
      <dsp:spPr>
        <a:xfrm>
          <a:off x="977499" y="3175370"/>
          <a:ext cx="6566301" cy="846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9569" tIns="89569" rIns="89569" bIns="89569" numCol="1" spcCol="1270" anchor="ctr" anchorCtr="0">
          <a:noAutofit/>
        </a:bodyPr>
        <a:lstStyle/>
        <a:p>
          <a:pPr marL="0" lvl="0" indent="0" algn="l" defTabSz="755650">
            <a:lnSpc>
              <a:spcPct val="100000"/>
            </a:lnSpc>
            <a:spcBef>
              <a:spcPct val="0"/>
            </a:spcBef>
            <a:spcAft>
              <a:spcPct val="35000"/>
            </a:spcAft>
            <a:buNone/>
          </a:pPr>
          <a:r>
            <a:rPr lang="en-US" sz="1700" kern="1200" dirty="0"/>
            <a:t>Metaphorical texts seem to be harder for the models to visualize.</a:t>
          </a:r>
        </a:p>
      </dsp:txBody>
      <dsp:txXfrm>
        <a:off x="977499" y="3175370"/>
        <a:ext cx="6566301" cy="8463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EEDBEC-8FF0-4F59-ABF6-E08D01DDB1BE}" type="datetimeFigureOut">
              <a:rPr lang="en-US" smtClean="0"/>
              <a:t>27.07.2024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48AA91-7C69-488E-B3DC-6CA706B0B2EE}" type="slidenum">
              <a:rPr lang="en-US" smtClean="0"/>
              <a:t>‹#›</a:t>
            </a:fld>
            <a:endParaRPr lang="en-US"/>
          </a:p>
        </p:txBody>
      </p:sp>
    </p:spTree>
    <p:extLst>
      <p:ext uri="{BB962C8B-B14F-4D97-AF65-F5344CB8AC3E}">
        <p14:creationId xmlns:p14="http://schemas.microsoft.com/office/powerpoint/2010/main" val="2221786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Welcome to the final presentation of my topic </a:t>
            </a:r>
            <a:r>
              <a:rPr lang="en-US" dirty="0" err="1"/>
              <a:t>MetaImage</a:t>
            </a:r>
            <a:r>
              <a:rPr lang="en-US" dirty="0"/>
              <a:t>.</a:t>
            </a:r>
          </a:p>
        </p:txBody>
      </p:sp>
      <p:sp>
        <p:nvSpPr>
          <p:cNvPr id="4" name="Slide Number Placeholder 3"/>
          <p:cNvSpPr>
            <a:spLocks noGrp="1"/>
          </p:cNvSpPr>
          <p:nvPr>
            <p:ph type="sldNum" sz="quarter" idx="5"/>
          </p:nvPr>
        </p:nvSpPr>
        <p:spPr/>
        <p:txBody>
          <a:bodyPr/>
          <a:lstStyle/>
          <a:p>
            <a:fld id="{5748AA91-7C69-488E-B3DC-6CA706B0B2EE}" type="slidenum">
              <a:rPr lang="en-US" smtClean="0"/>
              <a:t>1</a:t>
            </a:fld>
            <a:endParaRPr lang="en-US"/>
          </a:p>
        </p:txBody>
      </p:sp>
    </p:spTree>
    <p:extLst>
      <p:ext uri="{BB962C8B-B14F-4D97-AF65-F5344CB8AC3E}">
        <p14:creationId xmlns:p14="http://schemas.microsoft.com/office/powerpoint/2010/main" val="2928686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experiment, we have 4 models and 6 prompt variants, each with 100 images. There are not baseline images for ChatGPT mostly due to time constraints and requirements.</a:t>
            </a:r>
          </a:p>
          <a:p>
            <a:r>
              <a:rPr lang="en-US" dirty="0"/>
              <a:t>The result is 2200 images. </a:t>
            </a:r>
          </a:p>
          <a:p>
            <a:r>
              <a:rPr lang="en-US" dirty="0"/>
              <a:t>Cosine similarities are calculated pair-wise using all three CLIP models. </a:t>
            </a:r>
          </a:p>
          <a:p>
            <a:r>
              <a:rPr lang="en-US" dirty="0"/>
              <a:t>Their embedding out are vectors of size 768.</a:t>
            </a:r>
          </a:p>
        </p:txBody>
      </p:sp>
      <p:sp>
        <p:nvSpPr>
          <p:cNvPr id="4" name="Slide Number Placeholder 3"/>
          <p:cNvSpPr>
            <a:spLocks noGrp="1"/>
          </p:cNvSpPr>
          <p:nvPr>
            <p:ph type="sldNum" sz="quarter" idx="5"/>
          </p:nvPr>
        </p:nvSpPr>
        <p:spPr/>
        <p:txBody>
          <a:bodyPr/>
          <a:lstStyle/>
          <a:p>
            <a:fld id="{5748AA91-7C69-488E-B3DC-6CA706B0B2EE}" type="slidenum">
              <a:rPr lang="en-US" smtClean="0"/>
              <a:t>10</a:t>
            </a:fld>
            <a:endParaRPr lang="en-US"/>
          </a:p>
        </p:txBody>
      </p:sp>
    </p:spTree>
    <p:extLst>
      <p:ext uri="{BB962C8B-B14F-4D97-AF65-F5344CB8AC3E}">
        <p14:creationId xmlns:p14="http://schemas.microsoft.com/office/powerpoint/2010/main" val="1580328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 similarity score using CLIP embedding look like? I will some you some example.</a:t>
            </a:r>
          </a:p>
          <a:p>
            <a:pPr marL="171450" indent="-171450">
              <a:buFontTx/>
              <a:buChar char="-"/>
            </a:pPr>
            <a:r>
              <a:rPr lang="en-US" dirty="0"/>
              <a:t>First, for text-to-text similarity score (Intra-modal can be either text-to-text or image-to-image). </a:t>
            </a:r>
          </a:p>
          <a:p>
            <a:pPr marL="628650" lvl="1" indent="-171450">
              <a:buFontTx/>
              <a:buChar char="-"/>
            </a:pPr>
            <a:r>
              <a:rPr lang="en-US" dirty="0"/>
              <a:t>The first pair are 2 very similar sentences, {say sentences}, they have similarity score of 0.93.</a:t>
            </a:r>
          </a:p>
          <a:p>
            <a:pPr marL="628650" lvl="1" indent="-171450">
              <a:buFontTx/>
              <a:buChar char="-"/>
            </a:pPr>
            <a:r>
              <a:rPr lang="en-US" dirty="0"/>
              <a:t>The seconds means the same but uses different words. CLIP gives us a respectable score of 0.59.</a:t>
            </a:r>
          </a:p>
          <a:p>
            <a:pPr marL="628650" lvl="1" indent="-171450">
              <a:buFontTx/>
              <a:buChar char="-"/>
            </a:pPr>
            <a:r>
              <a:rPr lang="en-US" dirty="0"/>
              <a:t>The last pairs are different sentences, so we have a score of 0.22. </a:t>
            </a:r>
          </a:p>
          <a:p>
            <a:pPr marL="628650" lvl="1" indent="-171450">
              <a:buFontTx/>
              <a:buChar char="-"/>
            </a:pPr>
            <a:r>
              <a:rPr lang="en-US" dirty="0"/>
              <a:t>These scores are reasonable.</a:t>
            </a:r>
          </a:p>
        </p:txBody>
      </p:sp>
      <p:sp>
        <p:nvSpPr>
          <p:cNvPr id="4" name="Slide Number Placeholder 3"/>
          <p:cNvSpPr>
            <a:spLocks noGrp="1"/>
          </p:cNvSpPr>
          <p:nvPr>
            <p:ph type="sldNum" sz="quarter" idx="5"/>
          </p:nvPr>
        </p:nvSpPr>
        <p:spPr/>
        <p:txBody>
          <a:bodyPr/>
          <a:lstStyle/>
          <a:p>
            <a:fld id="{5748AA91-7C69-488E-B3DC-6CA706B0B2EE}" type="slidenum">
              <a:rPr lang="en-US" smtClean="0"/>
              <a:t>11</a:t>
            </a:fld>
            <a:endParaRPr lang="en-US"/>
          </a:p>
        </p:txBody>
      </p:sp>
    </p:spTree>
    <p:extLst>
      <p:ext uri="{BB962C8B-B14F-4D97-AF65-F5344CB8AC3E}">
        <p14:creationId xmlns:p14="http://schemas.microsoft.com/office/powerpoint/2010/main" val="3938717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some image-to-image score (also intra-modal):</a:t>
            </a:r>
          </a:p>
          <a:p>
            <a:pPr marL="171450" indent="-171450">
              <a:buFontTx/>
              <a:buChar char="-"/>
            </a:pPr>
            <a:r>
              <a:rPr lang="en-US" dirty="0"/>
              <a:t>These two images come from 2 different models, I think its XL on the left and CC on the right, using the same prompt {say prompt}.</a:t>
            </a:r>
          </a:p>
          <a:p>
            <a:pPr marL="171450" indent="-171450">
              <a:buFontTx/>
              <a:buChar char="-"/>
            </a:pPr>
            <a:r>
              <a:rPr lang="en-US" dirty="0"/>
              <a:t>Yeah, this is not a mouse, and this here looks like a scorpion or an alien face-hugger.</a:t>
            </a:r>
          </a:p>
          <a:p>
            <a:pPr marL="171450" indent="-171450">
              <a:buFontTx/>
              <a:buChar char="-"/>
            </a:pPr>
            <a:r>
              <a:rPr lang="en-US" dirty="0"/>
              <a:t>CLIP gives a score of 0.773, which is not bad, considering the styles of the image are quite different.</a:t>
            </a:r>
          </a:p>
          <a:p>
            <a:pPr marL="0" indent="0">
              <a:buFontTx/>
              <a:buNone/>
            </a:pPr>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12</a:t>
            </a:fld>
            <a:endParaRPr lang="en-US"/>
          </a:p>
        </p:txBody>
      </p:sp>
    </p:spTree>
    <p:extLst>
      <p:ext uri="{BB962C8B-B14F-4D97-AF65-F5344CB8AC3E}">
        <p14:creationId xmlns:p14="http://schemas.microsoft.com/office/powerpoint/2010/main" val="23713594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two images are quite different, so they have a score of 0.449.</a:t>
            </a:r>
          </a:p>
        </p:txBody>
      </p:sp>
      <p:sp>
        <p:nvSpPr>
          <p:cNvPr id="4" name="Slide Number Placeholder 3"/>
          <p:cNvSpPr>
            <a:spLocks noGrp="1"/>
          </p:cNvSpPr>
          <p:nvPr>
            <p:ph type="sldNum" sz="quarter" idx="5"/>
          </p:nvPr>
        </p:nvSpPr>
        <p:spPr/>
        <p:txBody>
          <a:bodyPr/>
          <a:lstStyle/>
          <a:p>
            <a:fld id="{5748AA91-7C69-488E-B3DC-6CA706B0B2EE}" type="slidenum">
              <a:rPr lang="en-US" smtClean="0"/>
              <a:t>13</a:t>
            </a:fld>
            <a:endParaRPr lang="en-US"/>
          </a:p>
        </p:txBody>
      </p:sp>
    </p:spTree>
    <p:extLst>
      <p:ext uri="{BB962C8B-B14F-4D97-AF65-F5344CB8AC3E}">
        <p14:creationId xmlns:p14="http://schemas.microsoft.com/office/powerpoint/2010/main" val="1224229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measure the score between an image and its prompt. The scores is quite low, right? You may wonder why.</a:t>
            </a:r>
          </a:p>
        </p:txBody>
      </p:sp>
      <p:sp>
        <p:nvSpPr>
          <p:cNvPr id="4" name="Slide Number Placeholder 3"/>
          <p:cNvSpPr>
            <a:spLocks noGrp="1"/>
          </p:cNvSpPr>
          <p:nvPr>
            <p:ph type="sldNum" sz="quarter" idx="5"/>
          </p:nvPr>
        </p:nvSpPr>
        <p:spPr/>
        <p:txBody>
          <a:bodyPr/>
          <a:lstStyle/>
          <a:p>
            <a:fld id="{5748AA91-7C69-488E-B3DC-6CA706B0B2EE}" type="slidenum">
              <a:rPr lang="en-US" smtClean="0"/>
              <a:t>14</a:t>
            </a:fld>
            <a:endParaRPr lang="en-US"/>
          </a:p>
        </p:txBody>
      </p:sp>
    </p:spTree>
    <p:extLst>
      <p:ext uri="{BB962C8B-B14F-4D97-AF65-F5344CB8AC3E}">
        <p14:creationId xmlns:p14="http://schemas.microsoft.com/office/powerpoint/2010/main" val="1482911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 few considerations regard this low scores.</a:t>
            </a:r>
          </a:p>
          <a:p>
            <a:pPr marL="171450" indent="-171450">
              <a:buFontTx/>
              <a:buChar char="-"/>
            </a:pPr>
            <a:r>
              <a:rPr lang="en-US" dirty="0"/>
              <a:t>Text and image use different encoders and embedding spaces.</a:t>
            </a:r>
          </a:p>
          <a:p>
            <a:pPr marL="171450" indent="-171450">
              <a:buFontTx/>
              <a:buChar char="-"/>
            </a:pPr>
            <a:r>
              <a:rPr lang="en-US" dirty="0"/>
              <a:t>CLIP’s training objective is to align text-image pair, not maximize the cosine similarity score.</a:t>
            </a:r>
          </a:p>
          <a:p>
            <a:pPr marL="171450" indent="-171450">
              <a:buFontTx/>
              <a:buChar char="-"/>
            </a:pPr>
            <a:r>
              <a:rPr lang="en-US" dirty="0"/>
              <a:t>A score of around 0.3 is already considered a strong match in the context of CLIP.</a:t>
            </a:r>
          </a:p>
          <a:p>
            <a:pPr marL="171450" indent="-171450">
              <a:buFontTx/>
              <a:buChar char="-"/>
            </a:pPr>
            <a:r>
              <a:rPr lang="en-US" dirty="0"/>
              <a:t>Since the score is multiplied by 100 before entering a </a:t>
            </a:r>
            <a:r>
              <a:rPr lang="en-US" dirty="0" err="1"/>
              <a:t>softmax</a:t>
            </a:r>
            <a:r>
              <a:rPr lang="en-US" dirty="0"/>
              <a:t> layer, consider classifying two images with scores of 0.3 and 0.25. The probability for the image with a score of 0.3 is already around 99.3%.</a:t>
            </a:r>
          </a:p>
        </p:txBody>
      </p:sp>
      <p:sp>
        <p:nvSpPr>
          <p:cNvPr id="4" name="Slide Number Placeholder 3"/>
          <p:cNvSpPr>
            <a:spLocks noGrp="1"/>
          </p:cNvSpPr>
          <p:nvPr>
            <p:ph type="sldNum" sz="quarter" idx="5"/>
          </p:nvPr>
        </p:nvSpPr>
        <p:spPr/>
        <p:txBody>
          <a:bodyPr/>
          <a:lstStyle/>
          <a:p>
            <a:fld id="{5748AA91-7C69-488E-B3DC-6CA706B0B2EE}" type="slidenum">
              <a:rPr lang="en-US" smtClean="0"/>
              <a:t>15</a:t>
            </a:fld>
            <a:endParaRPr lang="en-US"/>
          </a:p>
        </p:txBody>
      </p:sp>
    </p:spTree>
    <p:extLst>
      <p:ext uri="{BB962C8B-B14F-4D97-AF65-F5344CB8AC3E}">
        <p14:creationId xmlns:p14="http://schemas.microsoft.com/office/powerpoint/2010/main" val="414880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trend is that: </a:t>
            </a:r>
          </a:p>
          <a:p>
            <a:pPr marL="171450" indent="-171450">
              <a:buFontTx/>
              <a:buChar char="-"/>
            </a:pPr>
            <a:r>
              <a:rPr lang="en-US" dirty="0"/>
              <a:t>English gives better score than German. This suggests the models understand English better.</a:t>
            </a:r>
          </a:p>
          <a:p>
            <a:pPr marL="171450" indent="-171450">
              <a:buFontTx/>
              <a:buChar char="-"/>
            </a:pPr>
            <a:r>
              <a:rPr lang="en-US" dirty="0"/>
              <a:t>Elaborative prompts are better than literal prompts, since the image models have more data to work with.</a:t>
            </a:r>
          </a:p>
          <a:p>
            <a:pPr marL="171450" indent="-171450">
              <a:buFontTx/>
              <a:buChar char="-"/>
            </a:pPr>
            <a:r>
              <a:rPr lang="en-US" dirty="0"/>
              <a:t>ChatGPT is usually the best, following by SDXL and SDCC, those two are often very close to each other. SD1.5 ranks a distant fourth place.</a:t>
            </a:r>
          </a:p>
          <a:p>
            <a:pPr marL="171450" indent="-171450">
              <a:buFontTx/>
              <a:buChar char="-"/>
            </a:pPr>
            <a:endParaRPr lang="en-US" dirty="0"/>
          </a:p>
          <a:p>
            <a:pPr marL="0" indent="0">
              <a:buFontTx/>
              <a:buNone/>
            </a:pPr>
            <a:r>
              <a:rPr lang="en-US" dirty="0"/>
              <a:t>The Base CLIP surprisingly performs quite good in German, which indicates that the original training data could have included a fair amount of German text.</a:t>
            </a:r>
          </a:p>
        </p:txBody>
      </p:sp>
      <p:sp>
        <p:nvSpPr>
          <p:cNvPr id="4" name="Slide Number Placeholder 3"/>
          <p:cNvSpPr>
            <a:spLocks noGrp="1"/>
          </p:cNvSpPr>
          <p:nvPr>
            <p:ph type="sldNum" sz="quarter" idx="5"/>
          </p:nvPr>
        </p:nvSpPr>
        <p:spPr/>
        <p:txBody>
          <a:bodyPr/>
          <a:lstStyle/>
          <a:p>
            <a:fld id="{5748AA91-7C69-488E-B3DC-6CA706B0B2EE}" type="slidenum">
              <a:rPr lang="en-US" smtClean="0"/>
              <a:t>16</a:t>
            </a:fld>
            <a:endParaRPr lang="en-US"/>
          </a:p>
        </p:txBody>
      </p:sp>
    </p:spTree>
    <p:extLst>
      <p:ext uri="{BB962C8B-B14F-4D97-AF65-F5344CB8AC3E}">
        <p14:creationId xmlns:p14="http://schemas.microsoft.com/office/powerpoint/2010/main" val="20030888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trend is that: </a:t>
            </a:r>
          </a:p>
          <a:p>
            <a:pPr marL="171450" indent="-171450">
              <a:buFontTx/>
              <a:buChar char="-"/>
            </a:pPr>
            <a:r>
              <a:rPr lang="en-US" dirty="0"/>
              <a:t>English gives better score than German</a:t>
            </a:r>
          </a:p>
          <a:p>
            <a:pPr marL="171450" indent="-171450">
              <a:buFontTx/>
              <a:buChar char="-"/>
            </a:pPr>
            <a:r>
              <a:rPr lang="en-US" dirty="0"/>
              <a:t>Elaborative prompts are better than literal prompts, since the image models have more data to work with.</a:t>
            </a:r>
          </a:p>
          <a:p>
            <a:pPr marL="171450" indent="-171450">
              <a:buFontTx/>
              <a:buChar char="-"/>
            </a:pPr>
            <a:r>
              <a:rPr lang="en-US" dirty="0"/>
              <a:t>ChatGPT is usually the best, following by SDXL and SDCC, which are often very close to each other. SD1.5 is at a distant fourth place.</a:t>
            </a:r>
          </a:p>
          <a:p>
            <a:pPr marL="171450" indent="-171450">
              <a:buFontTx/>
              <a:buChar char="-"/>
            </a:pPr>
            <a:endParaRPr lang="en-US" dirty="0"/>
          </a:p>
          <a:p>
            <a:pPr marL="0" indent="0">
              <a:buFontTx/>
              <a:buNone/>
            </a:pPr>
            <a:r>
              <a:rPr lang="en-US" dirty="0"/>
              <a:t>The Roberta CLIP surprisingly performs quite good in German, but its German seems a bit lower than the Base CLIP. But this model supports a lot of languages. And again, in CLIP context, absolute score is not as important as relative score.</a:t>
            </a:r>
          </a:p>
          <a:p>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17</a:t>
            </a:fld>
            <a:endParaRPr lang="en-US"/>
          </a:p>
        </p:txBody>
      </p:sp>
    </p:spTree>
    <p:extLst>
      <p:ext uri="{BB962C8B-B14F-4D97-AF65-F5344CB8AC3E}">
        <p14:creationId xmlns:p14="http://schemas.microsoft.com/office/powerpoint/2010/main" val="36893801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trend is that: </a:t>
            </a:r>
          </a:p>
          <a:p>
            <a:pPr marL="171450" indent="-171450">
              <a:buFontTx/>
              <a:buChar char="-"/>
            </a:pPr>
            <a:r>
              <a:rPr lang="en-US" dirty="0"/>
              <a:t>English gives better score than German</a:t>
            </a:r>
          </a:p>
          <a:p>
            <a:pPr marL="171450" indent="-171450">
              <a:buFontTx/>
              <a:buChar char="-"/>
            </a:pPr>
            <a:r>
              <a:rPr lang="en-US" dirty="0"/>
              <a:t>Elaborative prompts are better than literal prompts, since the image models have more data to work with.</a:t>
            </a:r>
          </a:p>
          <a:p>
            <a:pPr marL="171450" indent="-171450">
              <a:buFontTx/>
              <a:buChar char="-"/>
            </a:pPr>
            <a:r>
              <a:rPr lang="en-US" dirty="0"/>
              <a:t>ChatGPT is usually the best, following by SDXL and SDCC, which are often very close to each other. SD1.5 is at a distant fourth place.</a:t>
            </a:r>
          </a:p>
          <a:p>
            <a:endParaRPr lang="en-US" dirty="0"/>
          </a:p>
          <a:p>
            <a:r>
              <a:rPr lang="en-US" dirty="0"/>
              <a:t>Jina CLIP performs notably worse in German, likely because it was re-trained mostly in English, aligning with its paper.</a:t>
            </a:r>
          </a:p>
        </p:txBody>
      </p:sp>
      <p:sp>
        <p:nvSpPr>
          <p:cNvPr id="4" name="Slide Number Placeholder 3"/>
          <p:cNvSpPr>
            <a:spLocks noGrp="1"/>
          </p:cNvSpPr>
          <p:nvPr>
            <p:ph type="sldNum" sz="quarter" idx="5"/>
          </p:nvPr>
        </p:nvSpPr>
        <p:spPr/>
        <p:txBody>
          <a:bodyPr/>
          <a:lstStyle/>
          <a:p>
            <a:fld id="{5748AA91-7C69-488E-B3DC-6CA706B0B2EE}" type="slidenum">
              <a:rPr lang="en-US" smtClean="0"/>
              <a:t>18</a:t>
            </a:fld>
            <a:endParaRPr lang="en-US"/>
          </a:p>
        </p:txBody>
      </p:sp>
    </p:spTree>
    <p:extLst>
      <p:ext uri="{BB962C8B-B14F-4D97-AF65-F5344CB8AC3E}">
        <p14:creationId xmlns:p14="http://schemas.microsoft.com/office/powerpoint/2010/main" val="3884501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the summary of what I have just explained.</a:t>
            </a:r>
          </a:p>
          <a:p>
            <a:pPr marL="171450" indent="-171450">
              <a:buFontTx/>
              <a:buChar char="-"/>
            </a:pPr>
            <a:r>
              <a:rPr lang="en-US" dirty="0"/>
              <a:t>English better than German</a:t>
            </a:r>
          </a:p>
          <a:p>
            <a:pPr marL="171450" indent="-171450">
              <a:buFontTx/>
              <a:buChar char="-"/>
            </a:pPr>
            <a:r>
              <a:rPr lang="en-US" dirty="0"/>
              <a:t>Long prompts better than short prompt</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19</a:t>
            </a:fld>
            <a:endParaRPr lang="en-US"/>
          </a:p>
        </p:txBody>
      </p:sp>
    </p:spTree>
    <p:extLst>
      <p:ext uri="{BB962C8B-B14F-4D97-AF65-F5344CB8AC3E}">
        <p14:creationId xmlns:p14="http://schemas.microsoft.com/office/powerpoint/2010/main" val="167335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evaluate how well image generation models can understand the prompts and generate images that accurately visualize these prompts. We are going to explore both proprietary and open-source models. We will measure the similarity between text and image, as well as between different images.</a:t>
            </a:r>
          </a:p>
          <a:p>
            <a:r>
              <a:rPr lang="en-US" dirty="0"/>
              <a:t>We will experiment with 4 image models and 3 CLIP models</a:t>
            </a:r>
          </a:p>
        </p:txBody>
      </p:sp>
      <p:sp>
        <p:nvSpPr>
          <p:cNvPr id="4" name="Slide Number Placeholder 3"/>
          <p:cNvSpPr>
            <a:spLocks noGrp="1"/>
          </p:cNvSpPr>
          <p:nvPr>
            <p:ph type="sldNum" sz="quarter" idx="5"/>
          </p:nvPr>
        </p:nvSpPr>
        <p:spPr/>
        <p:txBody>
          <a:bodyPr/>
          <a:lstStyle/>
          <a:p>
            <a:fld id="{5748AA91-7C69-488E-B3DC-6CA706B0B2EE}" type="slidenum">
              <a:rPr lang="en-US" smtClean="0"/>
              <a:t>2</a:t>
            </a:fld>
            <a:endParaRPr lang="en-US"/>
          </a:p>
        </p:txBody>
      </p:sp>
    </p:spTree>
    <p:extLst>
      <p:ext uri="{BB962C8B-B14F-4D97-AF65-F5344CB8AC3E}">
        <p14:creationId xmlns:p14="http://schemas.microsoft.com/office/powerpoint/2010/main" val="292814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results here are quite similar across the board for all three CLIP models. </a:t>
            </a:r>
          </a:p>
          <a:p>
            <a:pPr marL="171450" indent="-171450">
              <a:buFontTx/>
              <a:buChar char="-"/>
            </a:pPr>
            <a:r>
              <a:rPr lang="en-US" dirty="0"/>
              <a:t>The score between the English images, which is the top-left triangle here, are the highest, suggesting that the meaning of the English text are captured most accurately.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score between the German images, which is the bottom triangle here, are the lower, suggesting that the meaning of the German are captured not as well as English.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score between English and German, which is the bottom-right square here, is the lowest, suggesting the models have trouble connecting the deeper meanings of metaphors, because remember the German metaphors have the same deeper meaning, but different literal meaning.</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22</a:t>
            </a:fld>
            <a:endParaRPr lang="en-US"/>
          </a:p>
        </p:txBody>
      </p:sp>
    </p:spTree>
    <p:extLst>
      <p:ext uri="{BB962C8B-B14F-4D97-AF65-F5344CB8AC3E}">
        <p14:creationId xmlns:p14="http://schemas.microsoft.com/office/powerpoint/2010/main" val="1132750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score of baseline text are higher than the score the metaphors, which is understandable because they have the same literal meaning and no deeper meaning.</a:t>
            </a:r>
          </a:p>
        </p:txBody>
      </p:sp>
      <p:sp>
        <p:nvSpPr>
          <p:cNvPr id="4" name="Slide Number Placeholder 3"/>
          <p:cNvSpPr>
            <a:spLocks noGrp="1"/>
          </p:cNvSpPr>
          <p:nvPr>
            <p:ph type="sldNum" sz="quarter" idx="5"/>
          </p:nvPr>
        </p:nvSpPr>
        <p:spPr/>
        <p:txBody>
          <a:bodyPr/>
          <a:lstStyle/>
          <a:p>
            <a:fld id="{5748AA91-7C69-488E-B3DC-6CA706B0B2EE}" type="slidenum">
              <a:rPr lang="en-US" smtClean="0"/>
              <a:t>23</a:t>
            </a:fld>
            <a:endParaRPr lang="en-US"/>
          </a:p>
        </p:txBody>
      </p:sp>
    </p:spTree>
    <p:extLst>
      <p:ext uri="{BB962C8B-B14F-4D97-AF65-F5344CB8AC3E}">
        <p14:creationId xmlns:p14="http://schemas.microsoft.com/office/powerpoint/2010/main" val="2960950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25</a:t>
            </a:fld>
            <a:endParaRPr lang="en-US"/>
          </a:p>
        </p:txBody>
      </p:sp>
    </p:spTree>
    <p:extLst>
      <p:ext uri="{BB962C8B-B14F-4D97-AF65-F5344CB8AC3E}">
        <p14:creationId xmlns:p14="http://schemas.microsoft.com/office/powerpoint/2010/main" val="34018970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27</a:t>
            </a:fld>
            <a:endParaRPr lang="en-US"/>
          </a:p>
        </p:txBody>
      </p:sp>
    </p:spTree>
    <p:extLst>
      <p:ext uri="{BB962C8B-B14F-4D97-AF65-F5344CB8AC3E}">
        <p14:creationId xmlns:p14="http://schemas.microsoft.com/office/powerpoint/2010/main" val="789500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29</a:t>
            </a:fld>
            <a:endParaRPr lang="en-US"/>
          </a:p>
        </p:txBody>
      </p:sp>
    </p:spTree>
    <p:extLst>
      <p:ext uri="{BB962C8B-B14F-4D97-AF65-F5344CB8AC3E}">
        <p14:creationId xmlns:p14="http://schemas.microsoft.com/office/powerpoint/2010/main" val="1412445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748AA91-7C69-488E-B3DC-6CA706B0B2EE}" type="slidenum">
              <a:rPr lang="en-US" smtClean="0"/>
              <a:t>30</a:t>
            </a:fld>
            <a:endParaRPr lang="en-US"/>
          </a:p>
        </p:txBody>
      </p:sp>
    </p:spTree>
    <p:extLst>
      <p:ext uri="{BB962C8B-B14F-4D97-AF65-F5344CB8AC3E}">
        <p14:creationId xmlns:p14="http://schemas.microsoft.com/office/powerpoint/2010/main" val="335653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SD1.5 was released in October 2022. This model includes a U-Net with 860 millions parameters and a  text encoder with 123 million parameters, totaling around 1 billion parameter. </a:t>
            </a:r>
          </a:p>
          <a:p>
            <a:r>
              <a:rPr lang="en-US" dirty="0"/>
              <a:t>It is considered lightweight by 2022 standards, but still quite popular due to being easy to re-train and fine-tune. Max resolution is 512 by 512, so quite small. It doesn’t work well with language and context. Prompts are mostly keywords separated by comma. </a:t>
            </a:r>
          </a:p>
          <a:p>
            <a:r>
              <a:rPr lang="en-US" dirty="0"/>
              <a:t>- SDXL uses the same architecture except larger everything. It is 3.5 times larger, and the output resolution is quadruple at 1024 by 1024. It has better understanding of sentences.</a:t>
            </a:r>
          </a:p>
          <a:p>
            <a:r>
              <a:rPr lang="en-US" dirty="0"/>
              <a:t>- SDCC is one of the newer models from </a:t>
            </a:r>
            <a:r>
              <a:rPr lang="en-US" dirty="0" err="1"/>
              <a:t>StabilityAI</a:t>
            </a:r>
            <a:r>
              <a:rPr lang="en-US" dirty="0"/>
              <a:t>, released in Feb 2024. It uses modular approaches, so each parts can be individually fine-tuned. Supposedly, it beats SDXL on all kind of benchmarks. There are a few variants with size ranging from 1.7 to 5.1 billion parameters.</a:t>
            </a:r>
          </a:p>
          <a:p>
            <a:r>
              <a:rPr lang="en-US" dirty="0"/>
              <a:t>- DALLE3 is the native model of ChatGPT. It’s proprietary and runs on cloud so it should be bigger and better.</a:t>
            </a:r>
          </a:p>
        </p:txBody>
      </p:sp>
      <p:sp>
        <p:nvSpPr>
          <p:cNvPr id="4" name="Slide Number Placeholder 3"/>
          <p:cNvSpPr>
            <a:spLocks noGrp="1"/>
          </p:cNvSpPr>
          <p:nvPr>
            <p:ph type="sldNum" sz="quarter" idx="5"/>
          </p:nvPr>
        </p:nvSpPr>
        <p:spPr/>
        <p:txBody>
          <a:bodyPr/>
          <a:lstStyle/>
          <a:p>
            <a:fld id="{5748AA91-7C69-488E-B3DC-6CA706B0B2EE}" type="slidenum">
              <a:rPr lang="en-US" smtClean="0"/>
              <a:t>3</a:t>
            </a:fld>
            <a:endParaRPr lang="en-US"/>
          </a:p>
        </p:txBody>
      </p:sp>
    </p:spTree>
    <p:extLst>
      <p:ext uri="{BB962C8B-B14F-4D97-AF65-F5344CB8AC3E}">
        <p14:creationId xmlns:p14="http://schemas.microsoft.com/office/powerpoint/2010/main" val="3422252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OpenAI Clip is released in 2021, mostly used for visual classification task. But we can also use it to embed text and image then calculate similarity for our task.</a:t>
            </a:r>
          </a:p>
          <a:p>
            <a:r>
              <a:rPr lang="en-US" dirty="0"/>
              <a:t>- Multilingual-clip, September 2022, extends the base clip to support multiple languages.</a:t>
            </a:r>
          </a:p>
          <a:p>
            <a:r>
              <a:rPr lang="en-US" dirty="0"/>
              <a:t>- Jina-Clip is supposed to improve significantly, but only in English language.</a:t>
            </a:r>
          </a:p>
        </p:txBody>
      </p:sp>
      <p:sp>
        <p:nvSpPr>
          <p:cNvPr id="4" name="Slide Number Placeholder 3"/>
          <p:cNvSpPr>
            <a:spLocks noGrp="1"/>
          </p:cNvSpPr>
          <p:nvPr>
            <p:ph type="sldNum" sz="quarter" idx="5"/>
          </p:nvPr>
        </p:nvSpPr>
        <p:spPr/>
        <p:txBody>
          <a:bodyPr/>
          <a:lstStyle/>
          <a:p>
            <a:fld id="{5748AA91-7C69-488E-B3DC-6CA706B0B2EE}" type="slidenum">
              <a:rPr lang="en-US" smtClean="0"/>
              <a:t>4</a:t>
            </a:fld>
            <a:endParaRPr lang="en-US"/>
          </a:p>
        </p:txBody>
      </p:sp>
    </p:spTree>
    <p:extLst>
      <p:ext uri="{BB962C8B-B14F-4D97-AF65-F5344CB8AC3E}">
        <p14:creationId xmlns:p14="http://schemas.microsoft.com/office/powerpoint/2010/main" val="597617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be doing the following comparison:</a:t>
            </a:r>
          </a:p>
          <a:p>
            <a:pPr marL="171450" indent="-171450">
              <a:buFontTx/>
              <a:buChar char="-"/>
            </a:pPr>
            <a:r>
              <a:rPr lang="en-US" dirty="0"/>
              <a:t>Performance between image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Performance of models when using different prompt length and details.</a:t>
            </a:r>
          </a:p>
          <a:p>
            <a:pPr marL="171450" indent="-171450">
              <a:buFontTx/>
              <a:buChar char="-"/>
            </a:pPr>
            <a:r>
              <a:rPr lang="en-US" dirty="0"/>
              <a:t>Performance of models when processing input in English and German.</a:t>
            </a:r>
          </a:p>
          <a:p>
            <a:pPr marL="171450" indent="-171450">
              <a:buFontTx/>
              <a:buChar char="-"/>
            </a:pPr>
            <a:r>
              <a:rPr lang="en-US" dirty="0"/>
              <a:t>Performance of difference CLIP models.</a:t>
            </a:r>
          </a:p>
        </p:txBody>
      </p:sp>
      <p:sp>
        <p:nvSpPr>
          <p:cNvPr id="4" name="Slide Number Placeholder 3"/>
          <p:cNvSpPr>
            <a:spLocks noGrp="1"/>
          </p:cNvSpPr>
          <p:nvPr>
            <p:ph type="sldNum" sz="quarter" idx="5"/>
          </p:nvPr>
        </p:nvSpPr>
        <p:spPr/>
        <p:txBody>
          <a:bodyPr/>
          <a:lstStyle/>
          <a:p>
            <a:fld id="{5748AA91-7C69-488E-B3DC-6CA706B0B2EE}" type="slidenum">
              <a:rPr lang="en-US" smtClean="0"/>
              <a:t>5</a:t>
            </a:fld>
            <a:endParaRPr lang="en-US"/>
          </a:p>
        </p:txBody>
      </p:sp>
    </p:spTree>
    <p:extLst>
      <p:ext uri="{BB962C8B-B14F-4D97-AF65-F5344CB8AC3E}">
        <p14:creationId xmlns:p14="http://schemas.microsoft.com/office/powerpoint/2010/main" val="1453761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two type of prompts:</a:t>
            </a:r>
          </a:p>
          <a:p>
            <a:pPr marL="171450" indent="-171450">
              <a:buFontTx/>
              <a:buChar char="-"/>
            </a:pPr>
            <a:r>
              <a:rPr lang="en-US" dirty="0"/>
              <a:t>Literal prompt. It is the metaphor itself. The model can only work with this short text.</a:t>
            </a:r>
          </a:p>
          <a:p>
            <a:pPr marL="171450" indent="-171450">
              <a:buFontTx/>
              <a:buChar char="-"/>
            </a:pPr>
            <a:r>
              <a:rPr lang="en-US" dirty="0"/>
              <a:t>Or Elaborative prompt, which gives the model detailed description and elaboration of the image, including objects, composition, background, meaning.</a:t>
            </a:r>
          </a:p>
        </p:txBody>
      </p:sp>
      <p:sp>
        <p:nvSpPr>
          <p:cNvPr id="4" name="Slide Number Placeholder 3"/>
          <p:cNvSpPr>
            <a:spLocks noGrp="1"/>
          </p:cNvSpPr>
          <p:nvPr>
            <p:ph type="sldNum" sz="quarter" idx="5"/>
          </p:nvPr>
        </p:nvSpPr>
        <p:spPr/>
        <p:txBody>
          <a:bodyPr/>
          <a:lstStyle/>
          <a:p>
            <a:fld id="{5748AA91-7C69-488E-B3DC-6CA706B0B2EE}" type="slidenum">
              <a:rPr lang="en-US" smtClean="0"/>
              <a:t>6</a:t>
            </a:fld>
            <a:endParaRPr lang="en-US"/>
          </a:p>
        </p:txBody>
      </p:sp>
    </p:spTree>
    <p:extLst>
      <p:ext uri="{BB962C8B-B14F-4D97-AF65-F5344CB8AC3E}">
        <p14:creationId xmlns:p14="http://schemas.microsoft.com/office/powerpoint/2010/main" val="368839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output of ChatGPT with. You can see the difference. On the left side is the short or literal prompt. The image looks like waving a handkerchief to space. On the right side is the elaborative prompt. The image describes the meaning of the metaphor more accurately.</a:t>
            </a:r>
          </a:p>
        </p:txBody>
      </p:sp>
      <p:sp>
        <p:nvSpPr>
          <p:cNvPr id="4" name="Slide Number Placeholder 3"/>
          <p:cNvSpPr>
            <a:spLocks noGrp="1"/>
          </p:cNvSpPr>
          <p:nvPr>
            <p:ph type="sldNum" sz="quarter" idx="5"/>
          </p:nvPr>
        </p:nvSpPr>
        <p:spPr/>
        <p:txBody>
          <a:bodyPr/>
          <a:lstStyle/>
          <a:p>
            <a:fld id="{5748AA91-7C69-488E-B3DC-6CA706B0B2EE}" type="slidenum">
              <a:rPr lang="en-US" smtClean="0"/>
              <a:t>7</a:t>
            </a:fld>
            <a:endParaRPr lang="en-US"/>
          </a:p>
        </p:txBody>
      </p:sp>
    </p:spTree>
    <p:extLst>
      <p:ext uri="{BB962C8B-B14F-4D97-AF65-F5344CB8AC3E}">
        <p14:creationId xmlns:p14="http://schemas.microsoft.com/office/powerpoint/2010/main" val="2625046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example from SD Cascade. On the left side we only have huge fly, there is no ointment or similar. On the right, the image looks much better.</a:t>
            </a:r>
          </a:p>
        </p:txBody>
      </p:sp>
      <p:sp>
        <p:nvSpPr>
          <p:cNvPr id="4" name="Slide Number Placeholder 3"/>
          <p:cNvSpPr>
            <a:spLocks noGrp="1"/>
          </p:cNvSpPr>
          <p:nvPr>
            <p:ph type="sldNum" sz="quarter" idx="5"/>
          </p:nvPr>
        </p:nvSpPr>
        <p:spPr/>
        <p:txBody>
          <a:bodyPr/>
          <a:lstStyle/>
          <a:p>
            <a:fld id="{5748AA91-7C69-488E-B3DC-6CA706B0B2EE}" type="slidenum">
              <a:rPr lang="en-US" smtClean="0"/>
              <a:t>8</a:t>
            </a:fld>
            <a:endParaRPr lang="en-US"/>
          </a:p>
        </p:txBody>
      </p:sp>
    </p:spTree>
    <p:extLst>
      <p:ext uri="{BB962C8B-B14F-4D97-AF65-F5344CB8AC3E}">
        <p14:creationId xmlns:p14="http://schemas.microsoft.com/office/powerpoint/2010/main" val="3615583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compare the performance of both image and CLIP models, we prompts in both English and German.</a:t>
            </a:r>
          </a:p>
          <a:p>
            <a:r>
              <a:rPr lang="en-US" dirty="0"/>
              <a:t>We have 100 English metaphors and 100 German counter-part, which means they have the same deeper meaning but different literal translations.</a:t>
            </a:r>
          </a:p>
          <a:p>
            <a:r>
              <a:rPr lang="en-US" dirty="0"/>
              <a:t>Additionally, we also use 100 simple sentences (and German translations) to test the baseline.</a:t>
            </a:r>
          </a:p>
        </p:txBody>
      </p:sp>
      <p:sp>
        <p:nvSpPr>
          <p:cNvPr id="4" name="Slide Number Placeholder 3"/>
          <p:cNvSpPr>
            <a:spLocks noGrp="1"/>
          </p:cNvSpPr>
          <p:nvPr>
            <p:ph type="sldNum" sz="quarter" idx="5"/>
          </p:nvPr>
        </p:nvSpPr>
        <p:spPr/>
        <p:txBody>
          <a:bodyPr/>
          <a:lstStyle/>
          <a:p>
            <a:fld id="{5748AA91-7C69-488E-B3DC-6CA706B0B2EE}" type="slidenum">
              <a:rPr lang="en-US" smtClean="0"/>
              <a:t>9</a:t>
            </a:fld>
            <a:endParaRPr lang="en-US"/>
          </a:p>
        </p:txBody>
      </p:sp>
    </p:spTree>
    <p:extLst>
      <p:ext uri="{BB962C8B-B14F-4D97-AF65-F5344CB8AC3E}">
        <p14:creationId xmlns:p14="http://schemas.microsoft.com/office/powerpoint/2010/main" val="3085965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27.07.2024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84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27.07.2024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90957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27.07.2024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821275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CAD085-E8A6-8845-BD4E-CB4CCA059FC4}" type="datetimeFigureOut">
              <a:rPr lang="en-US" smtClean="0"/>
              <a:t>27.07.2024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2005294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27.07.2024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2121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CAD085-E8A6-8845-BD4E-CB4CCA059FC4}" type="datetimeFigureOut">
              <a:rPr lang="en-US" smtClean="0"/>
              <a:t>27.07.2024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11899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CAD085-E8A6-8845-BD4E-CB4CCA059FC4}" type="datetimeFigureOut">
              <a:rPr lang="en-US" smtClean="0"/>
              <a:t>27.07.2024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27447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CAD085-E8A6-8845-BD4E-CB4CCA059FC4}" type="datetimeFigureOut">
              <a:rPr lang="en-US" smtClean="0"/>
              <a:t>27.07.2024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30928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BCAD085-E8A6-8845-BD4E-CB4CCA059FC4}" type="datetimeFigureOut">
              <a:rPr lang="en-US" smtClean="0"/>
              <a:t>27.07.2024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81823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5BCAD085-E8A6-8845-BD4E-CB4CCA059FC4}" type="datetimeFigureOut">
              <a:rPr lang="en-US" smtClean="0"/>
              <a:t>27.07.2024</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32848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27.07.2024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095543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5BCAD085-E8A6-8845-BD4E-CB4CCA059FC4}" type="datetimeFigureOut">
              <a:rPr lang="en-US" smtClean="0"/>
              <a:t>27.07.2024</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C1FF6DA9-008F-8B48-92A6-B652298478BF}"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317673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04_0.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err="1"/>
              <a:t>MetaImage</a:t>
            </a:r>
            <a:endParaRPr dirty="0"/>
          </a:p>
        </p:txBody>
      </p:sp>
      <p:sp>
        <p:nvSpPr>
          <p:cNvPr id="3" name="Subtitle 2"/>
          <p:cNvSpPr>
            <a:spLocks noGrp="1"/>
          </p:cNvSpPr>
          <p:nvPr>
            <p:ph type="subTitle" idx="1"/>
          </p:nvPr>
        </p:nvSpPr>
        <p:spPr/>
        <p:txBody>
          <a:bodyPr>
            <a:normAutofit/>
          </a:bodyPr>
          <a:lstStyle/>
          <a:p>
            <a:r>
              <a:rPr lang="en-US" dirty="0"/>
              <a:t>Visual Metaphors Across Languages</a:t>
            </a:r>
            <a:endParaRPr dirty="0"/>
          </a:p>
        </p:txBody>
      </p:sp>
      <p:sp>
        <p:nvSpPr>
          <p:cNvPr id="4" name="TextBox 3">
            <a:extLst>
              <a:ext uri="{FF2B5EF4-FFF2-40B4-BE49-F238E27FC236}">
                <a16:creationId xmlns:a16="http://schemas.microsoft.com/office/drawing/2014/main" id="{E9C2760A-80CE-C5F8-3998-C86C4C6E5FBC}"/>
              </a:ext>
            </a:extLst>
          </p:cNvPr>
          <p:cNvSpPr txBox="1"/>
          <p:nvPr/>
        </p:nvSpPr>
        <p:spPr>
          <a:xfrm>
            <a:off x="825038" y="5325011"/>
            <a:ext cx="1709122" cy="369332"/>
          </a:xfrm>
          <a:prstGeom prst="rect">
            <a:avLst/>
          </a:prstGeom>
          <a:noFill/>
        </p:spPr>
        <p:txBody>
          <a:bodyPr wrap="none" rtlCol="0">
            <a:spAutoFit/>
          </a:bodyPr>
          <a:lstStyle/>
          <a:p>
            <a:r>
              <a:rPr lang="en-US" dirty="0"/>
              <a:t>Manh Linh Phan</a:t>
            </a:r>
          </a:p>
        </p:txBody>
      </p:sp>
      <p:sp>
        <p:nvSpPr>
          <p:cNvPr id="5" name="TextBox 4">
            <a:extLst>
              <a:ext uri="{FF2B5EF4-FFF2-40B4-BE49-F238E27FC236}">
                <a16:creationId xmlns:a16="http://schemas.microsoft.com/office/drawing/2014/main" id="{F05574F1-BAB8-E85D-331D-7661A6010AD5}"/>
              </a:ext>
            </a:extLst>
          </p:cNvPr>
          <p:cNvSpPr txBox="1"/>
          <p:nvPr/>
        </p:nvSpPr>
        <p:spPr>
          <a:xfrm>
            <a:off x="822960" y="5790066"/>
            <a:ext cx="2645404" cy="369332"/>
          </a:xfrm>
          <a:prstGeom prst="rect">
            <a:avLst/>
          </a:prstGeom>
          <a:noFill/>
        </p:spPr>
        <p:txBody>
          <a:bodyPr wrap="none" rtlCol="0">
            <a:spAutoFit/>
          </a:bodyPr>
          <a:lstStyle/>
          <a:p>
            <a:r>
              <a:rPr lang="en-US" dirty="0"/>
              <a:t>Supervisor: </a:t>
            </a:r>
            <a:r>
              <a:rPr lang="en-US" dirty="0" err="1"/>
              <a:t>Yindong</a:t>
            </a:r>
            <a:r>
              <a:rPr lang="en-US" dirty="0"/>
              <a:t> Wang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Question mark on green pastel background">
            <a:extLst>
              <a:ext uri="{FF2B5EF4-FFF2-40B4-BE49-F238E27FC236}">
                <a16:creationId xmlns:a16="http://schemas.microsoft.com/office/drawing/2014/main" id="{F675C544-E3F3-4F11-2789-76F18200AC82}"/>
              </a:ext>
            </a:extLst>
          </p:cNvPr>
          <p:cNvPicPr>
            <a:picLocks noChangeAspect="1"/>
          </p:cNvPicPr>
          <p:nvPr/>
        </p:nvPicPr>
        <p:blipFill rotWithShape="1">
          <a:blip r:embed="rId3">
            <a:duotone>
              <a:schemeClr val="bg2">
                <a:shade val="45000"/>
                <a:satMod val="135000"/>
              </a:schemeClr>
              <a:prstClr val="white"/>
            </a:duotone>
            <a:alphaModFix amt="35000"/>
          </a:blip>
          <a:srcRect/>
          <a:stretch/>
        </p:blipFill>
        <p:spPr>
          <a:xfrm>
            <a:off x="20" y="10"/>
            <a:ext cx="9143980" cy="6857990"/>
          </a:xfrm>
          <a:prstGeom prst="rect">
            <a:avLst/>
          </a:prstGeom>
        </p:spPr>
      </p:pic>
      <p:cxnSp>
        <p:nvCxnSpPr>
          <p:cNvPr id="9" name="Straight Connector 8">
            <a:extLst>
              <a:ext uri="{FF2B5EF4-FFF2-40B4-BE49-F238E27FC236}">
                <a16:creationId xmlns:a16="http://schemas.microsoft.com/office/drawing/2014/main" id="{E9F7CBA9-9D9B-479F-AAB5-BF785971CD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149" y="1737845"/>
            <a:ext cx="747522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9B56E2-EA7E-7B2E-DAAA-B964BF166357}"/>
              </a:ext>
            </a:extLst>
          </p:cNvPr>
          <p:cNvSpPr>
            <a:spLocks noGrp="1"/>
          </p:cNvSpPr>
          <p:nvPr>
            <p:ph type="title"/>
          </p:nvPr>
        </p:nvSpPr>
        <p:spPr>
          <a:xfrm>
            <a:off x="822960" y="286603"/>
            <a:ext cx="7543800" cy="1450757"/>
          </a:xfrm>
        </p:spPr>
        <p:txBody>
          <a:bodyPr>
            <a:normAutofit/>
          </a:bodyPr>
          <a:lstStyle/>
          <a:p>
            <a:r>
              <a:rPr lang="en-US" dirty="0"/>
              <a:t>Experiment</a:t>
            </a:r>
          </a:p>
        </p:txBody>
      </p:sp>
      <p:sp>
        <p:nvSpPr>
          <p:cNvPr id="3" name="Content Placeholder 2">
            <a:extLst>
              <a:ext uri="{FF2B5EF4-FFF2-40B4-BE49-F238E27FC236}">
                <a16:creationId xmlns:a16="http://schemas.microsoft.com/office/drawing/2014/main" id="{E1D922B0-C96A-39D3-6A27-4105E0B1A372}"/>
              </a:ext>
            </a:extLst>
          </p:cNvPr>
          <p:cNvSpPr>
            <a:spLocks noGrp="1"/>
          </p:cNvSpPr>
          <p:nvPr>
            <p:ph idx="1"/>
          </p:nvPr>
        </p:nvSpPr>
        <p:spPr>
          <a:xfrm>
            <a:off x="822960" y="1845734"/>
            <a:ext cx="7543800" cy="4023360"/>
          </a:xfrm>
        </p:spPr>
        <p:txBody>
          <a:bodyPr>
            <a:normAutofit/>
          </a:bodyPr>
          <a:lstStyle/>
          <a:p>
            <a:r>
              <a:rPr lang="en-US" dirty="0"/>
              <a:t>4 models: ChatGPT, SD1.5, SDXL, SDCC</a:t>
            </a:r>
          </a:p>
          <a:p>
            <a:r>
              <a:rPr lang="en-US" dirty="0"/>
              <a:t>6 set of prompts:</a:t>
            </a:r>
          </a:p>
          <a:p>
            <a:pPr lvl="1"/>
            <a:r>
              <a:rPr lang="en-US" dirty="0"/>
              <a:t>100 metaphors in English (short prompt)</a:t>
            </a:r>
          </a:p>
          <a:p>
            <a:pPr lvl="1"/>
            <a:r>
              <a:rPr lang="en-US" dirty="0"/>
              <a:t>100 elaborations in English (long prompt)</a:t>
            </a:r>
          </a:p>
          <a:p>
            <a:pPr lvl="1"/>
            <a:r>
              <a:rPr lang="en-US" dirty="0"/>
              <a:t>100 metaphors in German (short prompt)</a:t>
            </a:r>
          </a:p>
          <a:p>
            <a:pPr lvl="1"/>
            <a:r>
              <a:rPr lang="en-US" dirty="0"/>
              <a:t>100 elaborations in German (long prompt)</a:t>
            </a:r>
          </a:p>
          <a:p>
            <a:pPr lvl="1"/>
            <a:r>
              <a:rPr lang="en-US" dirty="0"/>
              <a:t>100 baseline sentences in English (not for chatGPT)</a:t>
            </a:r>
          </a:p>
          <a:p>
            <a:pPr lvl="1"/>
            <a:r>
              <a:rPr lang="en-US" dirty="0"/>
              <a:t>100 baseline sentences in German (not for chatGPT)</a:t>
            </a:r>
          </a:p>
          <a:p>
            <a:r>
              <a:rPr lang="en-US" dirty="0"/>
              <a:t>22 sets of 100 images  = 2200 images.</a:t>
            </a:r>
          </a:p>
          <a:p>
            <a:r>
              <a:rPr lang="en-US" dirty="0"/>
              <a:t>Cosine similarities are calculated pair-wise on the CLIP models’ embedding (vectors of size 768).</a:t>
            </a:r>
          </a:p>
        </p:txBody>
      </p:sp>
      <p:sp>
        <p:nvSpPr>
          <p:cNvPr id="11" name="Rectangle 10">
            <a:extLst>
              <a:ext uri="{FF2B5EF4-FFF2-40B4-BE49-F238E27FC236}">
                <a16:creationId xmlns:a16="http://schemas.microsoft.com/office/drawing/2014/main" id="{154480E5-678B-478F-9170-46502C5FB3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B598D875-841B-47A7-B4C8-237DBCE2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1852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E985881-B169-4925-4FD9-5C796736D0D1}"/>
              </a:ext>
            </a:extLst>
          </p:cNvPr>
          <p:cNvSpPr>
            <a:spLocks noGrp="1"/>
          </p:cNvSpPr>
          <p:nvPr>
            <p:ph type="title"/>
          </p:nvPr>
        </p:nvSpPr>
        <p:spPr>
          <a:xfrm>
            <a:off x="369277" y="605896"/>
            <a:ext cx="2313633" cy="5646208"/>
          </a:xfrm>
        </p:spPr>
        <p:txBody>
          <a:bodyPr anchor="ctr">
            <a:normAutofit/>
          </a:bodyPr>
          <a:lstStyle/>
          <a:p>
            <a:r>
              <a:rPr lang="en-US" sz="3100" dirty="0">
                <a:solidFill>
                  <a:srgbClr val="FFFFFF"/>
                </a:solidFill>
              </a:rPr>
              <a:t>Text Similarity using </a:t>
            </a:r>
            <a:br>
              <a:rPr lang="en-US" sz="3100" dirty="0">
                <a:solidFill>
                  <a:srgbClr val="FFFFFF"/>
                </a:solidFill>
              </a:rPr>
            </a:br>
            <a:r>
              <a:rPr lang="en-US" sz="3100" dirty="0">
                <a:solidFill>
                  <a:srgbClr val="FFFFFF"/>
                </a:solidFill>
              </a:rPr>
              <a:t>Jina-CLIP </a:t>
            </a:r>
            <a:br>
              <a:rPr lang="en-US" sz="3100" dirty="0">
                <a:solidFill>
                  <a:srgbClr val="FFFFFF"/>
                </a:solidFill>
              </a:rPr>
            </a:br>
            <a:r>
              <a:rPr lang="en-US" sz="3100" dirty="0">
                <a:solidFill>
                  <a:srgbClr val="FFFFFF"/>
                </a:solidFill>
              </a:rPr>
              <a:t>(Intra-modal)</a:t>
            </a:r>
          </a:p>
        </p:txBody>
      </p:sp>
      <p:sp>
        <p:nvSpPr>
          <p:cNvPr id="12" name="Rectangle 1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CCDC9DAB-8293-CF3F-6B60-22A3C8A24AC0}"/>
              </a:ext>
            </a:extLst>
          </p:cNvPr>
          <p:cNvSpPr>
            <a:spLocks noGrp="1"/>
          </p:cNvSpPr>
          <p:nvPr>
            <p:ph idx="1"/>
          </p:nvPr>
        </p:nvSpPr>
        <p:spPr>
          <a:xfrm>
            <a:off x="3556512" y="605896"/>
            <a:ext cx="4810247" cy="5646208"/>
          </a:xfrm>
        </p:spPr>
        <p:txBody>
          <a:bodyPr anchor="ctr">
            <a:normAutofit/>
          </a:bodyPr>
          <a:lstStyle/>
          <a:p>
            <a:r>
              <a:rPr lang="en-US" sz="1700" dirty="0"/>
              <a:t>Relatively high score with intra-modal embedding</a:t>
            </a:r>
          </a:p>
          <a:p>
            <a:pPr marL="0" indent="0">
              <a:buNone/>
            </a:pPr>
            <a:endParaRPr lang="en-US" sz="1700" dirty="0"/>
          </a:p>
          <a:p>
            <a:pPr lvl="1"/>
            <a:r>
              <a:rPr lang="en-US" sz="1700" dirty="0"/>
              <a:t>“A horse running slowly through a field of flowers”</a:t>
            </a:r>
          </a:p>
          <a:p>
            <a:pPr lvl="1"/>
            <a:r>
              <a:rPr lang="en-US" sz="1700" dirty="0"/>
              <a:t>“A horse running quickly through a flower fields”</a:t>
            </a:r>
          </a:p>
          <a:p>
            <a:pPr lvl="1"/>
            <a:r>
              <a:rPr lang="en-US" sz="1700" dirty="0"/>
              <a:t>Similarity score: </a:t>
            </a:r>
            <a:r>
              <a:rPr lang="en-US" sz="1700" b="1" dirty="0"/>
              <a:t>0.931</a:t>
            </a:r>
          </a:p>
          <a:p>
            <a:pPr marL="342900" lvl="1" indent="0">
              <a:buNone/>
            </a:pPr>
            <a:endParaRPr lang="en-US" sz="1700" dirty="0"/>
          </a:p>
          <a:p>
            <a:pPr lvl="1"/>
            <a:r>
              <a:rPr lang="en-US" sz="1700" dirty="0"/>
              <a:t>“The car broke down on the highway, causing a significant delay”    </a:t>
            </a:r>
          </a:p>
          <a:p>
            <a:pPr lvl="1"/>
            <a:r>
              <a:rPr lang="en-US" sz="1700" dirty="0"/>
              <a:t>“The vehicle malfunctioned on the freeway, resulting in a major holdup”</a:t>
            </a:r>
          </a:p>
          <a:p>
            <a:pPr lvl="1"/>
            <a:r>
              <a:rPr lang="en-US" sz="1700" dirty="0"/>
              <a:t>Similarity Score: </a:t>
            </a:r>
            <a:r>
              <a:rPr lang="en-US" sz="1700" b="1" dirty="0"/>
              <a:t>0.597</a:t>
            </a:r>
          </a:p>
          <a:p>
            <a:pPr lvl="1"/>
            <a:endParaRPr lang="en-US" sz="1700" dirty="0"/>
          </a:p>
          <a:p>
            <a:pPr lvl="1"/>
            <a:r>
              <a:rPr lang="en-US" sz="1700" dirty="0"/>
              <a:t>“A horse running slowly through a field of flowers”    </a:t>
            </a:r>
          </a:p>
          <a:p>
            <a:pPr lvl="1"/>
            <a:r>
              <a:rPr lang="en-US" sz="1700" dirty="0"/>
              <a:t>“A cat chasing a mouse in a dark room”</a:t>
            </a:r>
          </a:p>
          <a:p>
            <a:pPr lvl="1"/>
            <a:r>
              <a:rPr lang="en-US" sz="1700" dirty="0"/>
              <a:t>Similarity Score: </a:t>
            </a:r>
            <a:r>
              <a:rPr lang="en-US" sz="1700" b="1" dirty="0"/>
              <a:t>0.221</a:t>
            </a:r>
          </a:p>
          <a:p>
            <a:endParaRPr lang="en-US" sz="1700" dirty="0"/>
          </a:p>
        </p:txBody>
      </p:sp>
    </p:spTree>
    <p:extLst>
      <p:ext uri="{BB962C8B-B14F-4D97-AF65-F5344CB8AC3E}">
        <p14:creationId xmlns:p14="http://schemas.microsoft.com/office/powerpoint/2010/main" val="1012279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49DAFA-9808-33FC-DD5E-8E80155B2C59}"/>
              </a:ext>
            </a:extLst>
          </p:cNvPr>
          <p:cNvSpPr txBox="1"/>
          <p:nvPr/>
        </p:nvSpPr>
        <p:spPr>
          <a:xfrm>
            <a:off x="479917" y="5298734"/>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dirty="0">
                <a:solidFill>
                  <a:schemeClr val="tx1">
                    <a:lumMod val="85000"/>
                    <a:lumOff val="15000"/>
                  </a:schemeClr>
                </a:solidFill>
                <a:latin typeface="+mj-lt"/>
                <a:ea typeface="+mj-ea"/>
                <a:cs typeface="+mj-cs"/>
              </a:rPr>
              <a:t>Intra-Modal (Image-Image)</a:t>
            </a:r>
          </a:p>
        </p:txBody>
      </p:sp>
      <p:sp>
        <p:nvSpPr>
          <p:cNvPr id="9" name="TextBox 8">
            <a:extLst>
              <a:ext uri="{FF2B5EF4-FFF2-40B4-BE49-F238E27FC236}">
                <a16:creationId xmlns:a16="http://schemas.microsoft.com/office/drawing/2014/main" id="{6DCDA7A6-19CC-0BC8-4F6C-B19EAC33A996}"/>
              </a:ext>
            </a:extLst>
          </p:cNvPr>
          <p:cNvSpPr txBox="1"/>
          <p:nvPr/>
        </p:nvSpPr>
        <p:spPr>
          <a:xfrm>
            <a:off x="451084" y="4789038"/>
            <a:ext cx="8193826" cy="515477"/>
          </a:xfrm>
          <a:prstGeom prst="rect">
            <a:avLst/>
          </a:prstGeom>
        </p:spPr>
        <p:txBody>
          <a:bodyPr vert="horz" lIns="91440" tIns="45720" rIns="91440" bIns="45720" rtlCol="0">
            <a:normAutofit/>
          </a:bodyPr>
          <a:lstStyle/>
          <a:p>
            <a:pPr algn="ctr" defTabSz="914400">
              <a:lnSpc>
                <a:spcPct val="90000"/>
              </a:lnSpc>
              <a:spcBef>
                <a:spcPts val="1200"/>
              </a:spcBef>
              <a:spcAft>
                <a:spcPts val="200"/>
              </a:spcAft>
              <a:buClr>
                <a:schemeClr val="accent1"/>
              </a:buClr>
              <a:buSzPct val="100000"/>
            </a:pPr>
            <a:br>
              <a:rPr lang="en-US" sz="1400" cap="all" spc="200" dirty="0">
                <a:solidFill>
                  <a:schemeClr val="tx1">
                    <a:lumMod val="85000"/>
                    <a:lumOff val="15000"/>
                  </a:schemeClr>
                </a:solidFill>
                <a:latin typeface="+mj-lt"/>
              </a:rPr>
            </a:br>
            <a:r>
              <a:rPr lang="en-US" sz="1400" cap="all" spc="200" dirty="0">
                <a:solidFill>
                  <a:schemeClr val="tx1">
                    <a:lumMod val="85000"/>
                    <a:lumOff val="15000"/>
                  </a:schemeClr>
                </a:solidFill>
                <a:latin typeface="+mj-lt"/>
              </a:rPr>
              <a:t>BASE CLIP Score: 0.773</a:t>
            </a:r>
          </a:p>
        </p:txBody>
      </p:sp>
      <p:pic>
        <p:nvPicPr>
          <p:cNvPr id="7" name="Picture 6" descr="A cat walking on a floor&#10;&#10;Description automatically generated">
            <a:extLst>
              <a:ext uri="{FF2B5EF4-FFF2-40B4-BE49-F238E27FC236}">
                <a16:creationId xmlns:a16="http://schemas.microsoft.com/office/drawing/2014/main" id="{CB46D8EE-AD37-D971-6520-6F38968029A5}"/>
              </a:ext>
            </a:extLst>
          </p:cNvPr>
          <p:cNvPicPr>
            <a:picLocks noChangeAspect="1"/>
          </p:cNvPicPr>
          <p:nvPr/>
        </p:nvPicPr>
        <p:blipFill>
          <a:blip r:embed="rId3"/>
          <a:stretch>
            <a:fillRect/>
          </a:stretch>
        </p:blipFill>
        <p:spPr>
          <a:xfrm>
            <a:off x="722596" y="640080"/>
            <a:ext cx="3602736" cy="3602736"/>
          </a:xfrm>
          <a:prstGeom prst="rect">
            <a:avLst/>
          </a:prstGeom>
        </p:spPr>
      </p:pic>
      <p:sp>
        <p:nvSpPr>
          <p:cNvPr id="23" name="Rectangle 22">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at walking in a room&#10;&#10;Description automatically generated">
            <a:extLst>
              <a:ext uri="{FF2B5EF4-FFF2-40B4-BE49-F238E27FC236}">
                <a16:creationId xmlns:a16="http://schemas.microsoft.com/office/drawing/2014/main" id="{88F42AC7-09B1-E780-5126-31E45389F8F4}"/>
              </a:ext>
            </a:extLst>
          </p:cNvPr>
          <p:cNvPicPr>
            <a:picLocks noGrp="1" noChangeAspect="1"/>
          </p:cNvPicPr>
          <p:nvPr>
            <p:ph idx="1"/>
          </p:nvPr>
        </p:nvPicPr>
        <p:blipFill>
          <a:blip r:embed="rId4"/>
          <a:stretch>
            <a:fillRect/>
          </a:stretch>
        </p:blipFill>
        <p:spPr>
          <a:xfrm>
            <a:off x="4818668" y="640080"/>
            <a:ext cx="3602736" cy="3602736"/>
          </a:xfrm>
          <a:prstGeom prst="rect">
            <a:avLst/>
          </a:prstGeom>
        </p:spPr>
      </p:pic>
      <p:cxnSp>
        <p:nvCxnSpPr>
          <p:cNvPr id="25" name="Straight Connector 24">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DC3EC863-25D8-BCCC-DEA4-76FA2E4A0E6C}"/>
              </a:ext>
            </a:extLst>
          </p:cNvPr>
          <p:cNvSpPr txBox="1"/>
          <p:nvPr/>
        </p:nvSpPr>
        <p:spPr>
          <a:xfrm>
            <a:off x="1911464" y="4362447"/>
            <a:ext cx="5323452" cy="307777"/>
          </a:xfrm>
          <a:prstGeom prst="rect">
            <a:avLst/>
          </a:prstGeom>
          <a:noFill/>
        </p:spPr>
        <p:txBody>
          <a:bodyPr wrap="square">
            <a:spAutoFit/>
          </a:bodyPr>
          <a:lstStyle/>
          <a:p>
            <a:r>
              <a:rPr lang="en-US" sz="1400" cap="all" spc="200" dirty="0">
                <a:solidFill>
                  <a:schemeClr val="tx1">
                    <a:lumMod val="85000"/>
                    <a:lumOff val="15000"/>
                  </a:schemeClr>
                </a:solidFill>
                <a:latin typeface="+mj-lt"/>
              </a:rPr>
              <a:t>Prompt: A cat chasing a mouse in a dark room.</a:t>
            </a:r>
            <a:endParaRPr lang="en-US" sz="1400" dirty="0"/>
          </a:p>
        </p:txBody>
      </p:sp>
    </p:spTree>
    <p:extLst>
      <p:ext uri="{BB962C8B-B14F-4D97-AF65-F5344CB8AC3E}">
        <p14:creationId xmlns:p14="http://schemas.microsoft.com/office/powerpoint/2010/main" val="21749700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49DAFA-9808-33FC-DD5E-8E80155B2C59}"/>
              </a:ext>
            </a:extLst>
          </p:cNvPr>
          <p:cNvSpPr txBox="1"/>
          <p:nvPr/>
        </p:nvSpPr>
        <p:spPr>
          <a:xfrm>
            <a:off x="475499" y="5324649"/>
            <a:ext cx="8181805" cy="1057655"/>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dirty="0">
                <a:solidFill>
                  <a:schemeClr val="tx1">
                    <a:lumMod val="85000"/>
                    <a:lumOff val="15000"/>
                  </a:schemeClr>
                </a:solidFill>
                <a:latin typeface="+mj-lt"/>
                <a:ea typeface="+mj-ea"/>
                <a:cs typeface="+mj-cs"/>
              </a:rPr>
              <a:t>Intra-Modal (Image-Image)</a:t>
            </a:r>
          </a:p>
        </p:txBody>
      </p:sp>
      <p:sp>
        <p:nvSpPr>
          <p:cNvPr id="23" name="Rectangle 22">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descr="A horse running through a field of flowers&#10;&#10;Description automatically generated">
            <a:extLst>
              <a:ext uri="{FF2B5EF4-FFF2-40B4-BE49-F238E27FC236}">
                <a16:creationId xmlns:a16="http://schemas.microsoft.com/office/drawing/2014/main" id="{24D0188E-0793-75B0-032C-4FB717F260AB}"/>
              </a:ext>
            </a:extLst>
          </p:cNvPr>
          <p:cNvPicPr>
            <a:picLocks noChangeAspect="1"/>
          </p:cNvPicPr>
          <p:nvPr/>
        </p:nvPicPr>
        <p:blipFill>
          <a:blip r:embed="rId3"/>
          <a:stretch>
            <a:fillRect/>
          </a:stretch>
        </p:blipFill>
        <p:spPr>
          <a:xfrm>
            <a:off x="4779902" y="598484"/>
            <a:ext cx="3641502" cy="3641502"/>
          </a:xfrm>
          <a:prstGeom prst="rect">
            <a:avLst/>
          </a:prstGeom>
        </p:spPr>
      </p:pic>
      <p:pic>
        <p:nvPicPr>
          <p:cNvPr id="8" name="Content Placeholder 4" descr="A cat walking in a room&#10;&#10;Description automatically generated">
            <a:extLst>
              <a:ext uri="{FF2B5EF4-FFF2-40B4-BE49-F238E27FC236}">
                <a16:creationId xmlns:a16="http://schemas.microsoft.com/office/drawing/2014/main" id="{BE9583C4-43DF-F5A5-7E5F-9183D0195FB9}"/>
              </a:ext>
            </a:extLst>
          </p:cNvPr>
          <p:cNvPicPr>
            <a:picLocks noChangeAspect="1"/>
          </p:cNvPicPr>
          <p:nvPr/>
        </p:nvPicPr>
        <p:blipFill>
          <a:blip r:embed="rId4"/>
          <a:stretch>
            <a:fillRect/>
          </a:stretch>
        </p:blipFill>
        <p:spPr>
          <a:xfrm>
            <a:off x="722596" y="598485"/>
            <a:ext cx="3641501" cy="3641501"/>
          </a:xfrm>
          <a:prstGeom prst="rect">
            <a:avLst/>
          </a:prstGeom>
        </p:spPr>
      </p:pic>
      <p:sp>
        <p:nvSpPr>
          <p:cNvPr id="11" name="TextBox 10">
            <a:extLst>
              <a:ext uri="{FF2B5EF4-FFF2-40B4-BE49-F238E27FC236}">
                <a16:creationId xmlns:a16="http://schemas.microsoft.com/office/drawing/2014/main" id="{7AB219B1-5973-C64E-104B-67960279B16E}"/>
              </a:ext>
            </a:extLst>
          </p:cNvPr>
          <p:cNvSpPr txBox="1"/>
          <p:nvPr/>
        </p:nvSpPr>
        <p:spPr>
          <a:xfrm>
            <a:off x="475499" y="4942440"/>
            <a:ext cx="8193826" cy="515477"/>
          </a:xfrm>
          <a:prstGeom prst="rect">
            <a:avLst/>
          </a:prstGeom>
        </p:spPr>
        <p:txBody>
          <a:bodyPr vert="horz" lIns="91440" tIns="45720" rIns="91440" bIns="45720" rtlCol="0">
            <a:normAutofit/>
          </a:bodyPr>
          <a:lstStyle/>
          <a:p>
            <a:pPr algn="ctr" defTabSz="914400">
              <a:lnSpc>
                <a:spcPct val="90000"/>
              </a:lnSpc>
              <a:spcBef>
                <a:spcPts val="1200"/>
              </a:spcBef>
              <a:spcAft>
                <a:spcPts val="200"/>
              </a:spcAft>
              <a:buClr>
                <a:schemeClr val="accent1"/>
              </a:buClr>
              <a:buSzPct val="100000"/>
            </a:pPr>
            <a:r>
              <a:rPr lang="en-US" sz="1400" cap="all" spc="200" dirty="0">
                <a:solidFill>
                  <a:schemeClr val="tx1">
                    <a:lumMod val="85000"/>
                    <a:lumOff val="15000"/>
                  </a:schemeClr>
                </a:solidFill>
                <a:latin typeface="+mj-lt"/>
              </a:rPr>
              <a:t>Image-to-Image Score: 0.449</a:t>
            </a:r>
          </a:p>
        </p:txBody>
      </p:sp>
      <p:sp>
        <p:nvSpPr>
          <p:cNvPr id="14" name="TextBox 13">
            <a:extLst>
              <a:ext uri="{FF2B5EF4-FFF2-40B4-BE49-F238E27FC236}">
                <a16:creationId xmlns:a16="http://schemas.microsoft.com/office/drawing/2014/main" id="{5A214797-5FFD-863A-B580-5C7D54B6DAA0}"/>
              </a:ext>
            </a:extLst>
          </p:cNvPr>
          <p:cNvSpPr txBox="1"/>
          <p:nvPr/>
        </p:nvSpPr>
        <p:spPr>
          <a:xfrm>
            <a:off x="722595" y="4439377"/>
            <a:ext cx="3641501" cy="261610"/>
          </a:xfrm>
          <a:prstGeom prst="rect">
            <a:avLst/>
          </a:prstGeom>
          <a:noFill/>
        </p:spPr>
        <p:txBody>
          <a:bodyPr wrap="square" rtlCol="0">
            <a:spAutoFit/>
          </a:bodyPr>
          <a:lstStyle/>
          <a:p>
            <a:r>
              <a:rPr lang="en-US" sz="1100" cap="all" spc="200" dirty="0">
                <a:solidFill>
                  <a:schemeClr val="tx1">
                    <a:lumMod val="85000"/>
                    <a:lumOff val="15000"/>
                  </a:schemeClr>
                </a:solidFill>
                <a:latin typeface="+mj-lt"/>
              </a:rPr>
              <a:t>A cat chasing a mouse in a dark room</a:t>
            </a:r>
            <a:endParaRPr lang="en-US" sz="1100" dirty="0"/>
          </a:p>
        </p:txBody>
      </p:sp>
      <p:sp>
        <p:nvSpPr>
          <p:cNvPr id="16" name="TextBox 15">
            <a:extLst>
              <a:ext uri="{FF2B5EF4-FFF2-40B4-BE49-F238E27FC236}">
                <a16:creationId xmlns:a16="http://schemas.microsoft.com/office/drawing/2014/main" id="{1DF99657-469D-0404-0204-A9FF5B00D66A}"/>
              </a:ext>
            </a:extLst>
          </p:cNvPr>
          <p:cNvSpPr txBox="1"/>
          <p:nvPr/>
        </p:nvSpPr>
        <p:spPr>
          <a:xfrm>
            <a:off x="4609063" y="4461233"/>
            <a:ext cx="4196574" cy="430887"/>
          </a:xfrm>
          <a:prstGeom prst="rect">
            <a:avLst/>
          </a:prstGeom>
          <a:noFill/>
        </p:spPr>
        <p:txBody>
          <a:bodyPr wrap="square" rtlCol="0">
            <a:spAutoFit/>
          </a:bodyPr>
          <a:lstStyle/>
          <a:p>
            <a:r>
              <a:rPr lang="en-US" sz="1100" cap="all" spc="200" dirty="0">
                <a:solidFill>
                  <a:schemeClr val="tx1">
                    <a:lumMod val="85000"/>
                    <a:lumOff val="15000"/>
                  </a:schemeClr>
                </a:solidFill>
                <a:latin typeface="+mj-lt"/>
              </a:rPr>
              <a:t>A Horse Running Through A field of Flowers</a:t>
            </a:r>
            <a:br>
              <a:rPr lang="en-US" sz="1200" cap="all" spc="200" dirty="0">
                <a:solidFill>
                  <a:schemeClr val="tx1">
                    <a:lumMod val="85000"/>
                    <a:lumOff val="15000"/>
                  </a:schemeClr>
                </a:solidFill>
                <a:latin typeface="+mj-lt"/>
              </a:rPr>
            </a:br>
            <a:endParaRPr lang="en-US" sz="1100" dirty="0"/>
          </a:p>
        </p:txBody>
      </p:sp>
    </p:spTree>
    <p:extLst>
      <p:ext uri="{BB962C8B-B14F-4D97-AF65-F5344CB8AC3E}">
        <p14:creationId xmlns:p14="http://schemas.microsoft.com/office/powerpoint/2010/main" val="1777450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9" name="Straight Connector 18">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249DAFA-9808-33FC-DD5E-8E80155B2C59}"/>
              </a:ext>
            </a:extLst>
          </p:cNvPr>
          <p:cNvSpPr txBox="1"/>
          <p:nvPr/>
        </p:nvSpPr>
        <p:spPr>
          <a:xfrm>
            <a:off x="540814" y="5646234"/>
            <a:ext cx="8181805" cy="720086"/>
          </a:xfrm>
          <a:prstGeom prst="rect">
            <a:avLst/>
          </a:prstGeom>
        </p:spPr>
        <p:txBody>
          <a:bodyPr vert="horz" lIns="91440" tIns="45720" rIns="91440" bIns="45720" rtlCol="0" anchor="b">
            <a:normAutofit/>
          </a:bodyPr>
          <a:lstStyle/>
          <a:p>
            <a:pPr defTabSz="914400">
              <a:lnSpc>
                <a:spcPct val="85000"/>
              </a:lnSpc>
              <a:spcBef>
                <a:spcPct val="0"/>
              </a:spcBef>
              <a:spcAft>
                <a:spcPts val="600"/>
              </a:spcAft>
            </a:pPr>
            <a:r>
              <a:rPr lang="en-US" sz="4400" spc="-50" dirty="0">
                <a:solidFill>
                  <a:schemeClr val="tx1">
                    <a:lumMod val="85000"/>
                    <a:lumOff val="15000"/>
                  </a:schemeClr>
                </a:solidFill>
                <a:latin typeface="+mj-lt"/>
                <a:ea typeface="+mj-ea"/>
                <a:cs typeface="+mj-cs"/>
              </a:rPr>
              <a:t>Cross-Modal (Text-Image)</a:t>
            </a:r>
          </a:p>
        </p:txBody>
      </p:sp>
      <p:sp>
        <p:nvSpPr>
          <p:cNvPr id="9" name="TextBox 8">
            <a:extLst>
              <a:ext uri="{FF2B5EF4-FFF2-40B4-BE49-F238E27FC236}">
                <a16:creationId xmlns:a16="http://schemas.microsoft.com/office/drawing/2014/main" id="{6DCDA7A6-19CC-0BC8-4F6C-B19EAC33A996}"/>
              </a:ext>
            </a:extLst>
          </p:cNvPr>
          <p:cNvSpPr txBox="1"/>
          <p:nvPr/>
        </p:nvSpPr>
        <p:spPr>
          <a:xfrm>
            <a:off x="624609" y="4562710"/>
            <a:ext cx="8193826" cy="720086"/>
          </a:xfrm>
          <a:prstGeom prst="rect">
            <a:avLst/>
          </a:prstGeom>
        </p:spPr>
        <p:txBody>
          <a:bodyPr vert="horz" lIns="91440" tIns="45720" rIns="91440" bIns="45720" rtlCol="0">
            <a:normAutofit fontScale="92500" lnSpcReduction="10000"/>
          </a:bodyPr>
          <a:lstStyle/>
          <a:p>
            <a:pPr defTabSz="914400">
              <a:lnSpc>
                <a:spcPct val="90000"/>
              </a:lnSpc>
              <a:spcBef>
                <a:spcPts val="1200"/>
              </a:spcBef>
              <a:spcAft>
                <a:spcPts val="200"/>
              </a:spcAft>
              <a:buClr>
                <a:schemeClr val="accent1"/>
              </a:buClr>
              <a:buSzPct val="100000"/>
            </a:pPr>
            <a:r>
              <a:rPr lang="en-US" sz="1100" cap="all" spc="200" dirty="0">
                <a:solidFill>
                  <a:schemeClr val="tx1">
                    <a:lumMod val="85000"/>
                    <a:lumOff val="15000"/>
                  </a:schemeClr>
                </a:solidFill>
                <a:latin typeface="+mj-lt"/>
              </a:rPr>
              <a:t>    A cat chasing a mouse in a dark room.           A Horse Running Through A field of Flowers.</a:t>
            </a:r>
            <a:br>
              <a:rPr lang="en-US" sz="1400" cap="all" spc="200" dirty="0">
                <a:solidFill>
                  <a:schemeClr val="tx1">
                    <a:lumMod val="85000"/>
                    <a:lumOff val="15000"/>
                  </a:schemeClr>
                </a:solidFill>
                <a:latin typeface="+mj-lt"/>
              </a:rPr>
            </a:br>
            <a:endParaRPr lang="en-US" sz="1400" cap="all" spc="200" dirty="0">
              <a:solidFill>
                <a:schemeClr val="tx1">
                  <a:lumMod val="85000"/>
                  <a:lumOff val="15000"/>
                </a:schemeClr>
              </a:solidFill>
              <a:latin typeface="+mj-lt"/>
            </a:endParaRPr>
          </a:p>
          <a:p>
            <a:pPr defTabSz="914400">
              <a:lnSpc>
                <a:spcPct val="90000"/>
              </a:lnSpc>
              <a:spcBef>
                <a:spcPts val="1200"/>
              </a:spcBef>
              <a:spcAft>
                <a:spcPts val="200"/>
              </a:spcAft>
              <a:buClr>
                <a:schemeClr val="accent1"/>
              </a:buClr>
              <a:buSzPct val="100000"/>
            </a:pPr>
            <a:r>
              <a:rPr lang="en-US" sz="1400" cap="all" spc="200" dirty="0">
                <a:solidFill>
                  <a:schemeClr val="tx1">
                    <a:lumMod val="85000"/>
                    <a:lumOff val="15000"/>
                  </a:schemeClr>
                </a:solidFill>
                <a:latin typeface="+mj-lt"/>
              </a:rPr>
              <a:t>     Text-to-Image Score: 0.295		Text-to-Image Score: 0.379</a:t>
            </a:r>
          </a:p>
        </p:txBody>
      </p:sp>
      <p:sp>
        <p:nvSpPr>
          <p:cNvPr id="23" name="Rectangle 22">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 name="Content Placeholder 4" descr="A cat walking in a room&#10;&#10;Description automatically generated">
            <a:extLst>
              <a:ext uri="{FF2B5EF4-FFF2-40B4-BE49-F238E27FC236}">
                <a16:creationId xmlns:a16="http://schemas.microsoft.com/office/drawing/2014/main" id="{3F365ACF-1FB7-58CC-7E55-441FD9C1901D}"/>
              </a:ext>
            </a:extLst>
          </p:cNvPr>
          <p:cNvPicPr>
            <a:picLocks noChangeAspect="1"/>
          </p:cNvPicPr>
          <p:nvPr/>
        </p:nvPicPr>
        <p:blipFill>
          <a:blip r:embed="rId3"/>
          <a:stretch>
            <a:fillRect/>
          </a:stretch>
        </p:blipFill>
        <p:spPr>
          <a:xfrm>
            <a:off x="722596" y="598485"/>
            <a:ext cx="3641501" cy="3641501"/>
          </a:xfrm>
          <a:prstGeom prst="rect">
            <a:avLst/>
          </a:prstGeom>
        </p:spPr>
      </p:pic>
      <p:pic>
        <p:nvPicPr>
          <p:cNvPr id="6" name="Picture 5" descr="A horse running through a field of flowers&#10;&#10;Description automatically generated">
            <a:extLst>
              <a:ext uri="{FF2B5EF4-FFF2-40B4-BE49-F238E27FC236}">
                <a16:creationId xmlns:a16="http://schemas.microsoft.com/office/drawing/2014/main" id="{2A3EF9B1-F99D-BB3B-3F0E-D5314ACCB124}"/>
              </a:ext>
            </a:extLst>
          </p:cNvPr>
          <p:cNvPicPr>
            <a:picLocks noChangeAspect="1"/>
          </p:cNvPicPr>
          <p:nvPr/>
        </p:nvPicPr>
        <p:blipFill>
          <a:blip r:embed="rId4"/>
          <a:stretch>
            <a:fillRect/>
          </a:stretch>
        </p:blipFill>
        <p:spPr>
          <a:xfrm>
            <a:off x="4779902" y="598484"/>
            <a:ext cx="3641502" cy="3641502"/>
          </a:xfrm>
          <a:prstGeom prst="rect">
            <a:avLst/>
          </a:prstGeom>
        </p:spPr>
      </p:pic>
    </p:spTree>
    <p:extLst>
      <p:ext uri="{BB962C8B-B14F-4D97-AF65-F5344CB8AC3E}">
        <p14:creationId xmlns:p14="http://schemas.microsoft.com/office/powerpoint/2010/main" val="805497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6392-07C1-365E-7D54-A9FF487376FB}"/>
              </a:ext>
            </a:extLst>
          </p:cNvPr>
          <p:cNvSpPr>
            <a:spLocks noGrp="1"/>
          </p:cNvSpPr>
          <p:nvPr>
            <p:ph type="title"/>
          </p:nvPr>
        </p:nvSpPr>
        <p:spPr>
          <a:xfrm>
            <a:off x="822960" y="286603"/>
            <a:ext cx="7543800" cy="856397"/>
          </a:xfrm>
        </p:spPr>
        <p:txBody>
          <a:bodyPr>
            <a:normAutofit/>
          </a:bodyPr>
          <a:lstStyle/>
          <a:p>
            <a:r>
              <a:rPr lang="en-US" dirty="0"/>
              <a:t>Inter-Modal</a:t>
            </a:r>
          </a:p>
        </p:txBody>
      </p:sp>
      <p:sp>
        <p:nvSpPr>
          <p:cNvPr id="7" name="TextBox 6">
            <a:extLst>
              <a:ext uri="{FF2B5EF4-FFF2-40B4-BE49-F238E27FC236}">
                <a16:creationId xmlns:a16="http://schemas.microsoft.com/office/drawing/2014/main" id="{3D40BC4F-03FF-0241-2235-B69F33EDA9A0}"/>
              </a:ext>
            </a:extLst>
          </p:cNvPr>
          <p:cNvSpPr txBox="1"/>
          <p:nvPr/>
        </p:nvSpPr>
        <p:spPr>
          <a:xfrm>
            <a:off x="871950" y="5217881"/>
            <a:ext cx="3738502" cy="338554"/>
          </a:xfrm>
          <a:prstGeom prst="rect">
            <a:avLst/>
          </a:prstGeom>
          <a:noFill/>
        </p:spPr>
        <p:txBody>
          <a:bodyPr wrap="square">
            <a:spAutoFit/>
          </a:bodyPr>
          <a:lstStyle/>
          <a:p>
            <a:pPr defTabSz="393192">
              <a:spcAft>
                <a:spcPts val="600"/>
              </a:spcAft>
            </a:pPr>
            <a:r>
              <a:rPr lang="en-US" sz="1600" kern="1200" dirty="0">
                <a:solidFill>
                  <a:schemeClr val="tx1"/>
                </a:solidFill>
                <a:latin typeface="+mn-lt"/>
                <a:ea typeface="+mn-ea"/>
                <a:cs typeface="+mn-cs"/>
              </a:rPr>
              <a:t>A bathroom with a toilet, sink, and shower</a:t>
            </a:r>
            <a:endParaRPr lang="en-US" dirty="0"/>
          </a:p>
        </p:txBody>
      </p:sp>
      <p:sp>
        <p:nvSpPr>
          <p:cNvPr id="8" name="TextBox 7">
            <a:extLst>
              <a:ext uri="{FF2B5EF4-FFF2-40B4-BE49-F238E27FC236}">
                <a16:creationId xmlns:a16="http://schemas.microsoft.com/office/drawing/2014/main" id="{E7E6B8F3-4015-33E7-E59E-2FCAD1146FA8}"/>
              </a:ext>
            </a:extLst>
          </p:cNvPr>
          <p:cNvSpPr txBox="1"/>
          <p:nvPr/>
        </p:nvSpPr>
        <p:spPr>
          <a:xfrm>
            <a:off x="871949" y="5563455"/>
            <a:ext cx="3738503" cy="330540"/>
          </a:xfrm>
          <a:prstGeom prst="rect">
            <a:avLst/>
          </a:prstGeom>
          <a:noFill/>
        </p:spPr>
        <p:txBody>
          <a:bodyPr wrap="square">
            <a:spAutoFit/>
          </a:bodyPr>
          <a:lstStyle/>
          <a:p>
            <a:pPr algn="ctr" defTabSz="393192">
              <a:spcAft>
                <a:spcPts val="600"/>
              </a:spcAft>
            </a:pPr>
            <a:r>
              <a:rPr lang="en-US" sz="1548" kern="1200" dirty="0">
                <a:solidFill>
                  <a:schemeClr val="tx1"/>
                </a:solidFill>
                <a:latin typeface="+mn-lt"/>
                <a:ea typeface="+mn-ea"/>
                <a:cs typeface="+mn-cs"/>
              </a:rPr>
              <a:t>Similarity Score: 0.263</a:t>
            </a:r>
            <a:endParaRPr lang="en-US" dirty="0"/>
          </a:p>
        </p:txBody>
      </p:sp>
      <p:sp>
        <p:nvSpPr>
          <p:cNvPr id="9" name="TextBox 8">
            <a:extLst>
              <a:ext uri="{FF2B5EF4-FFF2-40B4-BE49-F238E27FC236}">
                <a16:creationId xmlns:a16="http://schemas.microsoft.com/office/drawing/2014/main" id="{D10ECBED-F2B2-F0D6-854B-34C681EF5ECF}"/>
              </a:ext>
            </a:extLst>
          </p:cNvPr>
          <p:cNvSpPr txBox="1"/>
          <p:nvPr/>
        </p:nvSpPr>
        <p:spPr>
          <a:xfrm>
            <a:off x="5258344" y="2098515"/>
            <a:ext cx="3058950" cy="3734997"/>
          </a:xfrm>
          <a:prstGeom prst="rect">
            <a:avLst/>
          </a:prstGeom>
          <a:noFill/>
        </p:spPr>
        <p:txBody>
          <a:bodyPr wrap="square" rtlCol="0">
            <a:spAutoFit/>
          </a:bodyPr>
          <a:lstStyle/>
          <a:p>
            <a:pPr marL="245745" indent="-245745" defTabSz="393192">
              <a:spcAft>
                <a:spcPts val="600"/>
              </a:spcAft>
              <a:buFont typeface="Arial" panose="020B0604020202020204" pitchFamily="34" charset="0"/>
              <a:buChar char="•"/>
            </a:pPr>
            <a:r>
              <a:rPr lang="en-US" sz="1548" kern="1200" dirty="0">
                <a:solidFill>
                  <a:srgbClr val="1D1C1D"/>
                </a:solidFill>
                <a:highlight>
                  <a:srgbClr val="F8F8F8"/>
                </a:highlight>
                <a:latin typeface="Slack-Lato"/>
                <a:ea typeface="+mn-ea"/>
                <a:cs typeface="+mn-cs"/>
              </a:rPr>
              <a:t>Text and images use different encoders</a:t>
            </a:r>
          </a:p>
          <a:p>
            <a:pPr marL="245745" indent="-245745" defTabSz="393192">
              <a:spcAft>
                <a:spcPts val="600"/>
              </a:spcAft>
              <a:buFont typeface="Arial" panose="020B0604020202020204" pitchFamily="34" charset="0"/>
              <a:buChar char="•"/>
            </a:pPr>
            <a:r>
              <a:rPr lang="en-US" sz="1548" kern="1200" dirty="0">
                <a:solidFill>
                  <a:srgbClr val="1D1C1D"/>
                </a:solidFill>
                <a:highlight>
                  <a:srgbClr val="F8F8F8"/>
                </a:highlight>
                <a:latin typeface="Slack-Lato"/>
                <a:ea typeface="+mn-ea"/>
                <a:cs typeface="+mn-cs"/>
              </a:rPr>
              <a:t>CLIP is trained to align text-image pair, but not necessarily to maximize the cosine similarity score. </a:t>
            </a:r>
          </a:p>
          <a:p>
            <a:pPr marL="245745" indent="-245745" defTabSz="393192">
              <a:spcAft>
                <a:spcPts val="600"/>
              </a:spcAft>
              <a:buFont typeface="Arial" panose="020B0604020202020204" pitchFamily="34" charset="0"/>
              <a:buChar char="•"/>
            </a:pPr>
            <a:r>
              <a:rPr lang="en-US" sz="1548" kern="1200" dirty="0">
                <a:solidFill>
                  <a:srgbClr val="1D1C1D"/>
                </a:solidFill>
                <a:highlight>
                  <a:srgbClr val="F8F8F8"/>
                </a:highlight>
                <a:latin typeface="Slack-Lato"/>
                <a:ea typeface="+mn-ea"/>
                <a:cs typeface="+mn-cs"/>
              </a:rPr>
              <a:t>A similarity score of around 0.3 is already considered a strong text-image pair in the context of CLIP.</a:t>
            </a:r>
          </a:p>
          <a:p>
            <a:pPr marL="245745" indent="-245745" defTabSz="393192">
              <a:spcAft>
                <a:spcPts val="600"/>
              </a:spcAft>
              <a:buFont typeface="Arial" panose="020B0604020202020204" pitchFamily="34" charset="0"/>
              <a:buChar char="•"/>
            </a:pPr>
            <a:r>
              <a:rPr lang="en-US" sz="1548" dirty="0">
                <a:solidFill>
                  <a:srgbClr val="1D1C1D"/>
                </a:solidFill>
                <a:highlight>
                  <a:srgbClr val="F8F8F8"/>
                </a:highlight>
                <a:latin typeface="Slack-Lato"/>
              </a:rPr>
              <a:t>The score is multiplied by 100 before entering </a:t>
            </a:r>
            <a:r>
              <a:rPr lang="en-US" sz="1548" dirty="0" err="1">
                <a:solidFill>
                  <a:srgbClr val="1D1C1D"/>
                </a:solidFill>
                <a:highlight>
                  <a:srgbClr val="F8F8F8"/>
                </a:highlight>
                <a:latin typeface="Slack-Lato"/>
              </a:rPr>
              <a:t>softmax</a:t>
            </a:r>
            <a:r>
              <a:rPr lang="en-US" sz="1548" dirty="0">
                <a:solidFill>
                  <a:srgbClr val="1D1C1D"/>
                </a:solidFill>
                <a:highlight>
                  <a:srgbClr val="F8F8F8"/>
                </a:highlight>
                <a:latin typeface="Slack-Lato"/>
              </a:rPr>
              <a:t>. </a:t>
            </a:r>
          </a:p>
          <a:p>
            <a:pPr marL="245745" indent="-245745" defTabSz="393192">
              <a:spcAft>
                <a:spcPts val="600"/>
              </a:spcAft>
              <a:buFont typeface="Arial" panose="020B0604020202020204" pitchFamily="34" charset="0"/>
              <a:buChar char="•"/>
            </a:pPr>
            <a:r>
              <a:rPr lang="en-US" sz="1548" kern="1200" dirty="0">
                <a:solidFill>
                  <a:srgbClr val="1D1C1D"/>
                </a:solidFill>
                <a:highlight>
                  <a:srgbClr val="F8F8F8"/>
                </a:highlight>
                <a:latin typeface="Slack-Lato"/>
                <a:ea typeface="+mn-ea"/>
                <a:cs typeface="+mn-cs"/>
              </a:rPr>
              <a:t>A score of 0.3 is 99.3% match vs a score of 0.25.</a:t>
            </a:r>
          </a:p>
        </p:txBody>
      </p:sp>
      <p:pic>
        <p:nvPicPr>
          <p:cNvPr id="4" name="Picture 3" descr="A bathroom with a shower and sink&#10;&#10;Description automatically generated">
            <a:extLst>
              <a:ext uri="{FF2B5EF4-FFF2-40B4-BE49-F238E27FC236}">
                <a16:creationId xmlns:a16="http://schemas.microsoft.com/office/drawing/2014/main" id="{D97BD13C-5FA7-77CE-BD97-BA63052BB012}"/>
              </a:ext>
            </a:extLst>
          </p:cNvPr>
          <p:cNvPicPr>
            <a:picLocks noChangeAspect="1"/>
          </p:cNvPicPr>
          <p:nvPr/>
        </p:nvPicPr>
        <p:blipFill>
          <a:blip r:embed="rId3"/>
          <a:stretch>
            <a:fillRect/>
          </a:stretch>
        </p:blipFill>
        <p:spPr>
          <a:xfrm>
            <a:off x="871950" y="1362480"/>
            <a:ext cx="3738504" cy="3738504"/>
          </a:xfrm>
          <a:prstGeom prst="rect">
            <a:avLst/>
          </a:prstGeom>
        </p:spPr>
      </p:pic>
    </p:spTree>
    <p:extLst>
      <p:ext uri="{BB962C8B-B14F-4D97-AF65-F5344CB8AC3E}">
        <p14:creationId xmlns:p14="http://schemas.microsoft.com/office/powerpoint/2010/main" val="1995822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6F7B-E805-95A7-D99C-5352A1CBE03B}"/>
              </a:ext>
            </a:extLst>
          </p:cNvPr>
          <p:cNvSpPr>
            <a:spLocks noGrp="1"/>
          </p:cNvSpPr>
          <p:nvPr>
            <p:ph type="title"/>
          </p:nvPr>
        </p:nvSpPr>
        <p:spPr/>
        <p:txBody>
          <a:bodyPr/>
          <a:lstStyle/>
          <a:p>
            <a:r>
              <a:rPr lang="en-US" dirty="0"/>
              <a:t>Text-Image</a:t>
            </a:r>
          </a:p>
        </p:txBody>
      </p:sp>
      <p:graphicFrame>
        <p:nvGraphicFramePr>
          <p:cNvPr id="3" name="Table 2">
            <a:extLst>
              <a:ext uri="{FF2B5EF4-FFF2-40B4-BE49-F238E27FC236}">
                <a16:creationId xmlns:a16="http://schemas.microsoft.com/office/drawing/2014/main" id="{92D7029A-301E-7CF2-19C8-85DC0893055D}"/>
              </a:ext>
            </a:extLst>
          </p:cNvPr>
          <p:cNvGraphicFramePr>
            <a:graphicFrameLocks noGrp="1"/>
          </p:cNvGraphicFramePr>
          <p:nvPr>
            <p:extLst>
              <p:ext uri="{D42A27DB-BD31-4B8C-83A1-F6EECF244321}">
                <p14:modId xmlns:p14="http://schemas.microsoft.com/office/powerpoint/2010/main" val="515999309"/>
              </p:ext>
            </p:extLst>
          </p:nvPr>
        </p:nvGraphicFramePr>
        <p:xfrm>
          <a:off x="628650" y="1854200"/>
          <a:ext cx="8098974" cy="3656693"/>
        </p:xfrm>
        <a:graphic>
          <a:graphicData uri="http://schemas.openxmlformats.org/drawingml/2006/table">
            <a:tbl>
              <a:tblPr firstRow="1" bandRow="1">
                <a:tableStyleId>{5C22544A-7EE6-4342-B048-85BDC9FD1C3A}</a:tableStyleId>
              </a:tblPr>
              <a:tblGrid>
                <a:gridCol w="1349829">
                  <a:extLst>
                    <a:ext uri="{9D8B030D-6E8A-4147-A177-3AD203B41FA5}">
                      <a16:colId xmlns:a16="http://schemas.microsoft.com/office/drawing/2014/main" val="2768114629"/>
                    </a:ext>
                  </a:extLst>
                </a:gridCol>
                <a:gridCol w="1349829">
                  <a:extLst>
                    <a:ext uri="{9D8B030D-6E8A-4147-A177-3AD203B41FA5}">
                      <a16:colId xmlns:a16="http://schemas.microsoft.com/office/drawing/2014/main" val="3305127667"/>
                    </a:ext>
                  </a:extLst>
                </a:gridCol>
                <a:gridCol w="1349829">
                  <a:extLst>
                    <a:ext uri="{9D8B030D-6E8A-4147-A177-3AD203B41FA5}">
                      <a16:colId xmlns:a16="http://schemas.microsoft.com/office/drawing/2014/main" val="4010554701"/>
                    </a:ext>
                  </a:extLst>
                </a:gridCol>
                <a:gridCol w="1349829">
                  <a:extLst>
                    <a:ext uri="{9D8B030D-6E8A-4147-A177-3AD203B41FA5}">
                      <a16:colId xmlns:a16="http://schemas.microsoft.com/office/drawing/2014/main" val="85898569"/>
                    </a:ext>
                  </a:extLst>
                </a:gridCol>
                <a:gridCol w="1349829">
                  <a:extLst>
                    <a:ext uri="{9D8B030D-6E8A-4147-A177-3AD203B41FA5}">
                      <a16:colId xmlns:a16="http://schemas.microsoft.com/office/drawing/2014/main" val="4230780108"/>
                    </a:ext>
                  </a:extLst>
                </a:gridCol>
                <a:gridCol w="1349829">
                  <a:extLst>
                    <a:ext uri="{9D8B030D-6E8A-4147-A177-3AD203B41FA5}">
                      <a16:colId xmlns:a16="http://schemas.microsoft.com/office/drawing/2014/main" val="4080342531"/>
                    </a:ext>
                  </a:extLst>
                </a:gridCol>
              </a:tblGrid>
              <a:tr h="493757">
                <a:tc gridSpan="2">
                  <a:txBody>
                    <a:bodyPr/>
                    <a:lstStyle/>
                    <a:p>
                      <a:pPr algn="ctr"/>
                      <a:r>
                        <a:rPr lang="en-US" sz="1700" dirty="0"/>
                        <a:t>Open AI Base CLIP</a:t>
                      </a:r>
                    </a:p>
                  </a:txBody>
                  <a:tcPr anchor="ctr"/>
                </a:tc>
                <a:tc hMerge="1">
                  <a:txBody>
                    <a:bodyPr/>
                    <a:lstStyle/>
                    <a:p>
                      <a:endParaRPr lang="en-US" dirty="0"/>
                    </a:p>
                  </a:txBody>
                  <a:tcPr/>
                </a:tc>
                <a:tc>
                  <a:txBody>
                    <a:bodyPr/>
                    <a:lstStyle/>
                    <a:p>
                      <a:pPr algn="ctr"/>
                      <a:r>
                        <a:rPr lang="en-US" sz="1700" dirty="0"/>
                        <a:t>ChatGPT</a:t>
                      </a:r>
                    </a:p>
                  </a:txBody>
                  <a:tcPr anchor="ctr"/>
                </a:tc>
                <a:tc>
                  <a:txBody>
                    <a:bodyPr/>
                    <a:lstStyle/>
                    <a:p>
                      <a:pPr algn="ctr"/>
                      <a:r>
                        <a:rPr lang="en-US" sz="1700" dirty="0"/>
                        <a:t>SD.15</a:t>
                      </a:r>
                    </a:p>
                  </a:txBody>
                  <a:tcPr anchor="ctr"/>
                </a:tc>
                <a:tc>
                  <a:txBody>
                    <a:bodyPr/>
                    <a:lstStyle/>
                    <a:p>
                      <a:pPr algn="ctr"/>
                      <a:r>
                        <a:rPr lang="en-US" sz="1700" dirty="0"/>
                        <a:t>SDXL</a:t>
                      </a:r>
                    </a:p>
                  </a:txBody>
                  <a:tcPr anchor="ctr"/>
                </a:tc>
                <a:tc>
                  <a:txBody>
                    <a:bodyPr/>
                    <a:lstStyle/>
                    <a:p>
                      <a:pPr algn="ctr"/>
                      <a:r>
                        <a:rPr lang="en-US" sz="1700" dirty="0"/>
                        <a:t>SDCC</a:t>
                      </a:r>
                    </a:p>
                  </a:txBody>
                  <a:tcPr anchor="ctr"/>
                </a:tc>
                <a:extLst>
                  <a:ext uri="{0D108BD9-81ED-4DB2-BD59-A6C34878D82A}">
                    <a16:rowId xmlns:a16="http://schemas.microsoft.com/office/drawing/2014/main" val="3799009807"/>
                  </a:ext>
                </a:extLst>
              </a:tr>
              <a:tr h="527156">
                <a:tc rowSpan="2">
                  <a:txBody>
                    <a:bodyPr/>
                    <a:lstStyle/>
                    <a:p>
                      <a:pPr algn="ctr"/>
                      <a:r>
                        <a:rPr lang="en-US" sz="1700"/>
                        <a:t>Baseline</a:t>
                      </a:r>
                    </a:p>
                  </a:txBody>
                  <a:tcPr anchor="ctr"/>
                </a:tc>
                <a:tc>
                  <a:txBody>
                    <a:bodyPr/>
                    <a:lstStyle/>
                    <a:p>
                      <a:pPr algn="ctr"/>
                      <a:r>
                        <a:rPr lang="en-US" sz="1700" dirty="0"/>
                        <a:t>English</a:t>
                      </a:r>
                    </a:p>
                  </a:txBody>
                  <a:tcPr anchor="ctr"/>
                </a:tc>
                <a:tc>
                  <a:txBody>
                    <a:bodyPr/>
                    <a:lstStyle/>
                    <a:p>
                      <a:pPr algn="ctr"/>
                      <a:r>
                        <a:rPr lang="en-US" sz="1700" dirty="0"/>
                        <a:t>N/A</a:t>
                      </a:r>
                    </a:p>
                  </a:txBody>
                  <a:tcPr anchor="ctr"/>
                </a:tc>
                <a:tc>
                  <a:txBody>
                    <a:bodyPr/>
                    <a:lstStyle/>
                    <a:p>
                      <a:pPr algn="ctr"/>
                      <a:r>
                        <a:rPr lang="en-US" sz="1700" dirty="0"/>
                        <a:t>0.2878</a:t>
                      </a:r>
                    </a:p>
                  </a:txBody>
                  <a:tcPr anchor="ctr"/>
                </a:tc>
                <a:tc>
                  <a:txBody>
                    <a:bodyPr/>
                    <a:lstStyle/>
                    <a:p>
                      <a:pPr algn="ctr"/>
                      <a:r>
                        <a:rPr lang="en-US" sz="1700" b="1" dirty="0"/>
                        <a:t>0.3176</a:t>
                      </a:r>
                    </a:p>
                  </a:txBody>
                  <a:tcPr anchor="ctr"/>
                </a:tc>
                <a:tc>
                  <a:txBody>
                    <a:bodyPr/>
                    <a:lstStyle/>
                    <a:p>
                      <a:pPr algn="ctr"/>
                      <a:r>
                        <a:rPr lang="en-US" sz="1700" dirty="0"/>
                        <a:t>0.3126</a:t>
                      </a:r>
                    </a:p>
                  </a:txBody>
                  <a:tcPr anchor="ctr"/>
                </a:tc>
                <a:extLst>
                  <a:ext uri="{0D108BD9-81ED-4DB2-BD59-A6C34878D82A}">
                    <a16:rowId xmlns:a16="http://schemas.microsoft.com/office/drawing/2014/main" val="2897940789"/>
                  </a:ext>
                </a:extLst>
              </a:tr>
              <a:tr h="527156">
                <a:tc vMerge="1">
                  <a:txBody>
                    <a:bodyPr/>
                    <a:lstStyle/>
                    <a:p>
                      <a:endParaRPr lang="en-US"/>
                    </a:p>
                  </a:txBody>
                  <a:tcPr/>
                </a:tc>
                <a:tc>
                  <a:txBody>
                    <a:bodyPr/>
                    <a:lstStyle/>
                    <a:p>
                      <a:pPr algn="ctr"/>
                      <a:r>
                        <a:rPr lang="en-US" sz="1700"/>
                        <a:t>German</a:t>
                      </a:r>
                    </a:p>
                  </a:txBody>
                  <a:tcPr anchor="ctr"/>
                </a:tc>
                <a:tc>
                  <a:txBody>
                    <a:bodyPr/>
                    <a:lstStyle/>
                    <a:p>
                      <a:pPr algn="ctr"/>
                      <a:r>
                        <a:rPr lang="en-US" sz="1700" dirty="0"/>
                        <a:t>N/A</a:t>
                      </a:r>
                    </a:p>
                  </a:txBody>
                  <a:tcPr anchor="ctr"/>
                </a:tc>
                <a:tc>
                  <a:txBody>
                    <a:bodyPr/>
                    <a:lstStyle/>
                    <a:p>
                      <a:pPr algn="ctr"/>
                      <a:r>
                        <a:rPr lang="en-US" sz="1700" dirty="0"/>
                        <a:t>0.2528</a:t>
                      </a:r>
                    </a:p>
                  </a:txBody>
                  <a:tcPr anchor="ctr"/>
                </a:tc>
                <a:tc>
                  <a:txBody>
                    <a:bodyPr/>
                    <a:lstStyle/>
                    <a:p>
                      <a:pPr algn="ctr"/>
                      <a:r>
                        <a:rPr lang="en-US" sz="1700" dirty="0"/>
                        <a:t>0.2643</a:t>
                      </a:r>
                    </a:p>
                  </a:txBody>
                  <a:tcPr anchor="ctr"/>
                </a:tc>
                <a:tc>
                  <a:txBody>
                    <a:bodyPr/>
                    <a:lstStyle/>
                    <a:p>
                      <a:pPr algn="ctr"/>
                      <a:r>
                        <a:rPr lang="en-US" sz="1700" b="1" dirty="0"/>
                        <a:t>0.2662</a:t>
                      </a:r>
                    </a:p>
                  </a:txBody>
                  <a:tcPr anchor="ctr"/>
                </a:tc>
                <a:extLst>
                  <a:ext uri="{0D108BD9-81ED-4DB2-BD59-A6C34878D82A}">
                    <a16:rowId xmlns:a16="http://schemas.microsoft.com/office/drawing/2014/main" val="4124178134"/>
                  </a:ext>
                </a:extLst>
              </a:tr>
              <a:tr h="527156">
                <a:tc rowSpan="2">
                  <a:txBody>
                    <a:bodyPr/>
                    <a:lstStyle/>
                    <a:p>
                      <a:pPr algn="ctr"/>
                      <a:r>
                        <a:rPr lang="en-US" sz="1700" dirty="0"/>
                        <a:t>Elaborative prompts</a:t>
                      </a:r>
                    </a:p>
                  </a:txBody>
                  <a:tcPr anchor="ctr"/>
                </a:tc>
                <a:tc>
                  <a:txBody>
                    <a:bodyPr/>
                    <a:lstStyle/>
                    <a:p>
                      <a:pPr algn="ctr"/>
                      <a:r>
                        <a:rPr lang="en-US" sz="1700"/>
                        <a:t>English</a:t>
                      </a:r>
                    </a:p>
                  </a:txBody>
                  <a:tcPr anchor="ctr"/>
                </a:tc>
                <a:tc>
                  <a:txBody>
                    <a:bodyPr/>
                    <a:lstStyle/>
                    <a:p>
                      <a:pPr algn="ctr"/>
                      <a:r>
                        <a:rPr lang="en-US" sz="1700" b="1" dirty="0"/>
                        <a:t>0.3139</a:t>
                      </a:r>
                    </a:p>
                  </a:txBody>
                  <a:tcPr anchor="ctr"/>
                </a:tc>
                <a:tc>
                  <a:txBody>
                    <a:bodyPr/>
                    <a:lstStyle/>
                    <a:p>
                      <a:pPr algn="ctr"/>
                      <a:r>
                        <a:rPr lang="en-US" sz="1700" dirty="0"/>
                        <a:t>0.2810</a:t>
                      </a:r>
                    </a:p>
                  </a:txBody>
                  <a:tcPr anchor="ctr"/>
                </a:tc>
                <a:tc>
                  <a:txBody>
                    <a:bodyPr/>
                    <a:lstStyle/>
                    <a:p>
                      <a:pPr algn="ctr"/>
                      <a:r>
                        <a:rPr lang="en-US" sz="1700" dirty="0"/>
                        <a:t>0.3178</a:t>
                      </a:r>
                    </a:p>
                  </a:txBody>
                  <a:tcPr anchor="ctr"/>
                </a:tc>
                <a:tc>
                  <a:txBody>
                    <a:bodyPr/>
                    <a:lstStyle/>
                    <a:p>
                      <a:pPr algn="ctr"/>
                      <a:r>
                        <a:rPr lang="en-US" sz="1700" dirty="0"/>
                        <a:t>0.3102</a:t>
                      </a:r>
                    </a:p>
                  </a:txBody>
                  <a:tcPr anchor="ctr"/>
                </a:tc>
                <a:extLst>
                  <a:ext uri="{0D108BD9-81ED-4DB2-BD59-A6C34878D82A}">
                    <a16:rowId xmlns:a16="http://schemas.microsoft.com/office/drawing/2014/main" val="1166390260"/>
                  </a:ext>
                </a:extLst>
              </a:tr>
              <a:tr h="527156">
                <a:tc vMerge="1">
                  <a:txBody>
                    <a:bodyPr/>
                    <a:lstStyle/>
                    <a:p>
                      <a:endParaRPr lang="en-US"/>
                    </a:p>
                  </a:txBody>
                  <a:tcPr/>
                </a:tc>
                <a:tc>
                  <a:txBody>
                    <a:bodyPr/>
                    <a:lstStyle/>
                    <a:p>
                      <a:pPr algn="ctr"/>
                      <a:r>
                        <a:rPr lang="en-US" sz="1700"/>
                        <a:t>German</a:t>
                      </a:r>
                    </a:p>
                  </a:txBody>
                  <a:tcPr anchor="ctr"/>
                </a:tc>
                <a:tc>
                  <a:txBody>
                    <a:bodyPr/>
                    <a:lstStyle/>
                    <a:p>
                      <a:pPr algn="ctr"/>
                      <a:r>
                        <a:rPr lang="en-US" sz="1700" b="1" dirty="0"/>
                        <a:t>0.2540</a:t>
                      </a:r>
                    </a:p>
                  </a:txBody>
                  <a:tcPr anchor="ctr"/>
                </a:tc>
                <a:tc>
                  <a:txBody>
                    <a:bodyPr/>
                    <a:lstStyle/>
                    <a:p>
                      <a:pPr algn="ctr"/>
                      <a:r>
                        <a:rPr lang="en-US" sz="1700" dirty="0"/>
                        <a:t>0.2431</a:t>
                      </a:r>
                    </a:p>
                  </a:txBody>
                  <a:tcPr anchor="ctr"/>
                </a:tc>
                <a:tc>
                  <a:txBody>
                    <a:bodyPr/>
                    <a:lstStyle/>
                    <a:p>
                      <a:pPr algn="ctr"/>
                      <a:r>
                        <a:rPr lang="en-US" sz="1700" dirty="0"/>
                        <a:t>0.2515</a:t>
                      </a:r>
                    </a:p>
                  </a:txBody>
                  <a:tcPr anchor="ctr"/>
                </a:tc>
                <a:tc>
                  <a:txBody>
                    <a:bodyPr/>
                    <a:lstStyle/>
                    <a:p>
                      <a:pPr algn="ctr"/>
                      <a:r>
                        <a:rPr lang="en-US" sz="1700" dirty="0"/>
                        <a:t>0.2598</a:t>
                      </a:r>
                    </a:p>
                  </a:txBody>
                  <a:tcPr anchor="ctr"/>
                </a:tc>
                <a:extLst>
                  <a:ext uri="{0D108BD9-81ED-4DB2-BD59-A6C34878D82A}">
                    <a16:rowId xmlns:a16="http://schemas.microsoft.com/office/drawing/2014/main" val="342102003"/>
                  </a:ext>
                </a:extLst>
              </a:tr>
              <a:tr h="527156">
                <a:tc rowSpan="2">
                  <a:txBody>
                    <a:bodyPr/>
                    <a:lstStyle/>
                    <a:p>
                      <a:pPr algn="ctr"/>
                      <a:r>
                        <a:rPr lang="en-US" sz="1700" dirty="0"/>
                        <a:t>Literal prompts</a:t>
                      </a:r>
                    </a:p>
                  </a:txBody>
                  <a:tcPr anchor="ctr"/>
                </a:tc>
                <a:tc>
                  <a:txBody>
                    <a:bodyPr/>
                    <a:lstStyle/>
                    <a:p>
                      <a:pPr algn="ctr"/>
                      <a:r>
                        <a:rPr lang="en-US" sz="1700"/>
                        <a:t>English</a:t>
                      </a:r>
                    </a:p>
                  </a:txBody>
                  <a:tcPr anchor="ctr"/>
                </a:tc>
                <a:tc>
                  <a:txBody>
                    <a:bodyPr/>
                    <a:lstStyle/>
                    <a:p>
                      <a:pPr algn="ctr"/>
                      <a:r>
                        <a:rPr lang="en-US" sz="1700" b="1" dirty="0"/>
                        <a:t>0.2749</a:t>
                      </a:r>
                    </a:p>
                  </a:txBody>
                  <a:tcPr anchor="ctr"/>
                </a:tc>
                <a:tc>
                  <a:txBody>
                    <a:bodyPr/>
                    <a:lstStyle/>
                    <a:p>
                      <a:pPr algn="ctr"/>
                      <a:r>
                        <a:rPr lang="en-US" sz="1700" dirty="0"/>
                        <a:t>0.2414</a:t>
                      </a:r>
                    </a:p>
                  </a:txBody>
                  <a:tcPr anchor="ctr"/>
                </a:tc>
                <a:tc>
                  <a:txBody>
                    <a:bodyPr/>
                    <a:lstStyle/>
                    <a:p>
                      <a:pPr algn="ctr"/>
                      <a:r>
                        <a:rPr lang="en-US" sz="1700" dirty="0"/>
                        <a:t>0.2587</a:t>
                      </a:r>
                    </a:p>
                  </a:txBody>
                  <a:tcPr anchor="ctr"/>
                </a:tc>
                <a:tc>
                  <a:txBody>
                    <a:bodyPr/>
                    <a:lstStyle/>
                    <a:p>
                      <a:pPr algn="ctr"/>
                      <a:r>
                        <a:rPr lang="en-US" sz="1700" dirty="0"/>
                        <a:t>0.2540</a:t>
                      </a:r>
                    </a:p>
                  </a:txBody>
                  <a:tcPr anchor="ctr"/>
                </a:tc>
                <a:extLst>
                  <a:ext uri="{0D108BD9-81ED-4DB2-BD59-A6C34878D82A}">
                    <a16:rowId xmlns:a16="http://schemas.microsoft.com/office/drawing/2014/main" val="671293476"/>
                  </a:ext>
                </a:extLst>
              </a:tr>
              <a:tr h="527156">
                <a:tc vMerge="1">
                  <a:txBody>
                    <a:bodyPr/>
                    <a:lstStyle/>
                    <a:p>
                      <a:endParaRPr lang="en-US"/>
                    </a:p>
                  </a:txBody>
                  <a:tcPr/>
                </a:tc>
                <a:tc>
                  <a:txBody>
                    <a:bodyPr/>
                    <a:lstStyle/>
                    <a:p>
                      <a:pPr algn="ctr"/>
                      <a:r>
                        <a:rPr lang="en-US" sz="1700"/>
                        <a:t>German</a:t>
                      </a:r>
                    </a:p>
                  </a:txBody>
                  <a:tcPr anchor="ctr"/>
                </a:tc>
                <a:tc>
                  <a:txBody>
                    <a:bodyPr/>
                    <a:lstStyle/>
                    <a:p>
                      <a:pPr algn="ctr"/>
                      <a:r>
                        <a:rPr lang="en-US" sz="1700" b="1" dirty="0"/>
                        <a:t>0.2448</a:t>
                      </a:r>
                    </a:p>
                  </a:txBody>
                  <a:tcPr anchor="ctr"/>
                </a:tc>
                <a:tc>
                  <a:txBody>
                    <a:bodyPr/>
                    <a:lstStyle/>
                    <a:p>
                      <a:pPr algn="ctr"/>
                      <a:r>
                        <a:rPr lang="en-US" sz="1700" dirty="0"/>
                        <a:t>0.2371</a:t>
                      </a:r>
                    </a:p>
                  </a:txBody>
                  <a:tcPr anchor="ctr"/>
                </a:tc>
                <a:tc>
                  <a:txBody>
                    <a:bodyPr/>
                    <a:lstStyle/>
                    <a:p>
                      <a:pPr algn="ctr"/>
                      <a:r>
                        <a:rPr lang="en-US" sz="1700" dirty="0"/>
                        <a:t>0.2310</a:t>
                      </a:r>
                    </a:p>
                  </a:txBody>
                  <a:tcPr anchor="ctr"/>
                </a:tc>
                <a:tc>
                  <a:txBody>
                    <a:bodyPr/>
                    <a:lstStyle/>
                    <a:p>
                      <a:pPr algn="ctr"/>
                      <a:r>
                        <a:rPr lang="en-US" sz="1700" dirty="0"/>
                        <a:t>0.2309</a:t>
                      </a:r>
                    </a:p>
                  </a:txBody>
                  <a:tcPr anchor="ctr"/>
                </a:tc>
                <a:extLst>
                  <a:ext uri="{0D108BD9-81ED-4DB2-BD59-A6C34878D82A}">
                    <a16:rowId xmlns:a16="http://schemas.microsoft.com/office/drawing/2014/main" val="1796155704"/>
                  </a:ext>
                </a:extLst>
              </a:tr>
            </a:tbl>
          </a:graphicData>
        </a:graphic>
      </p:graphicFrame>
    </p:spTree>
    <p:extLst>
      <p:ext uri="{BB962C8B-B14F-4D97-AF65-F5344CB8AC3E}">
        <p14:creationId xmlns:p14="http://schemas.microsoft.com/office/powerpoint/2010/main" val="3508890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6F7B-E805-95A7-D99C-5352A1CBE03B}"/>
              </a:ext>
            </a:extLst>
          </p:cNvPr>
          <p:cNvSpPr>
            <a:spLocks noGrp="1"/>
          </p:cNvSpPr>
          <p:nvPr>
            <p:ph type="title"/>
          </p:nvPr>
        </p:nvSpPr>
        <p:spPr/>
        <p:txBody>
          <a:bodyPr/>
          <a:lstStyle/>
          <a:p>
            <a:r>
              <a:rPr lang="en-US" dirty="0"/>
              <a:t>Text-Image</a:t>
            </a:r>
          </a:p>
        </p:txBody>
      </p:sp>
      <p:graphicFrame>
        <p:nvGraphicFramePr>
          <p:cNvPr id="3" name="Table 2">
            <a:extLst>
              <a:ext uri="{FF2B5EF4-FFF2-40B4-BE49-F238E27FC236}">
                <a16:creationId xmlns:a16="http://schemas.microsoft.com/office/drawing/2014/main" id="{92D7029A-301E-7CF2-19C8-85DC0893055D}"/>
              </a:ext>
            </a:extLst>
          </p:cNvPr>
          <p:cNvGraphicFramePr>
            <a:graphicFrameLocks noGrp="1"/>
          </p:cNvGraphicFramePr>
          <p:nvPr>
            <p:extLst>
              <p:ext uri="{D42A27DB-BD31-4B8C-83A1-F6EECF244321}">
                <p14:modId xmlns:p14="http://schemas.microsoft.com/office/powerpoint/2010/main" val="2000437663"/>
              </p:ext>
            </p:extLst>
          </p:nvPr>
        </p:nvGraphicFramePr>
        <p:xfrm>
          <a:off x="628650" y="1854200"/>
          <a:ext cx="8098974" cy="3656693"/>
        </p:xfrm>
        <a:graphic>
          <a:graphicData uri="http://schemas.openxmlformats.org/drawingml/2006/table">
            <a:tbl>
              <a:tblPr firstRow="1" bandRow="1">
                <a:tableStyleId>{5C22544A-7EE6-4342-B048-85BDC9FD1C3A}</a:tableStyleId>
              </a:tblPr>
              <a:tblGrid>
                <a:gridCol w="1349829">
                  <a:extLst>
                    <a:ext uri="{9D8B030D-6E8A-4147-A177-3AD203B41FA5}">
                      <a16:colId xmlns:a16="http://schemas.microsoft.com/office/drawing/2014/main" val="2768114629"/>
                    </a:ext>
                  </a:extLst>
                </a:gridCol>
                <a:gridCol w="1349829">
                  <a:extLst>
                    <a:ext uri="{9D8B030D-6E8A-4147-A177-3AD203B41FA5}">
                      <a16:colId xmlns:a16="http://schemas.microsoft.com/office/drawing/2014/main" val="3305127667"/>
                    </a:ext>
                  </a:extLst>
                </a:gridCol>
                <a:gridCol w="1349829">
                  <a:extLst>
                    <a:ext uri="{9D8B030D-6E8A-4147-A177-3AD203B41FA5}">
                      <a16:colId xmlns:a16="http://schemas.microsoft.com/office/drawing/2014/main" val="4010554701"/>
                    </a:ext>
                  </a:extLst>
                </a:gridCol>
                <a:gridCol w="1349829">
                  <a:extLst>
                    <a:ext uri="{9D8B030D-6E8A-4147-A177-3AD203B41FA5}">
                      <a16:colId xmlns:a16="http://schemas.microsoft.com/office/drawing/2014/main" val="85898569"/>
                    </a:ext>
                  </a:extLst>
                </a:gridCol>
                <a:gridCol w="1349829">
                  <a:extLst>
                    <a:ext uri="{9D8B030D-6E8A-4147-A177-3AD203B41FA5}">
                      <a16:colId xmlns:a16="http://schemas.microsoft.com/office/drawing/2014/main" val="4230780108"/>
                    </a:ext>
                  </a:extLst>
                </a:gridCol>
                <a:gridCol w="1349829">
                  <a:extLst>
                    <a:ext uri="{9D8B030D-6E8A-4147-A177-3AD203B41FA5}">
                      <a16:colId xmlns:a16="http://schemas.microsoft.com/office/drawing/2014/main" val="4080342531"/>
                    </a:ext>
                  </a:extLst>
                </a:gridCol>
              </a:tblGrid>
              <a:tr h="493757">
                <a:tc gridSpan="2">
                  <a:txBody>
                    <a:bodyPr/>
                    <a:lstStyle/>
                    <a:p>
                      <a:pPr algn="ctr"/>
                      <a:r>
                        <a:rPr lang="en-US" sz="1700" dirty="0"/>
                        <a:t>Roberta Clip (Multilingual)</a:t>
                      </a:r>
                    </a:p>
                  </a:txBody>
                  <a:tcPr anchor="ctr"/>
                </a:tc>
                <a:tc hMerge="1">
                  <a:txBody>
                    <a:bodyPr/>
                    <a:lstStyle/>
                    <a:p>
                      <a:endParaRPr lang="en-US" dirty="0"/>
                    </a:p>
                  </a:txBody>
                  <a:tcPr anchor="ctr"/>
                </a:tc>
                <a:tc>
                  <a:txBody>
                    <a:bodyPr/>
                    <a:lstStyle/>
                    <a:p>
                      <a:pPr algn="ctr"/>
                      <a:r>
                        <a:rPr lang="en-US" sz="1700" dirty="0"/>
                        <a:t>ChatGPT</a:t>
                      </a:r>
                    </a:p>
                  </a:txBody>
                  <a:tcPr anchor="ctr"/>
                </a:tc>
                <a:tc>
                  <a:txBody>
                    <a:bodyPr/>
                    <a:lstStyle/>
                    <a:p>
                      <a:pPr algn="ctr"/>
                      <a:r>
                        <a:rPr lang="en-US" sz="1700" dirty="0"/>
                        <a:t>SD.15</a:t>
                      </a:r>
                    </a:p>
                  </a:txBody>
                  <a:tcPr anchor="ctr"/>
                </a:tc>
                <a:tc>
                  <a:txBody>
                    <a:bodyPr/>
                    <a:lstStyle/>
                    <a:p>
                      <a:pPr algn="ctr"/>
                      <a:r>
                        <a:rPr lang="en-US" sz="1700" dirty="0"/>
                        <a:t>SDXL</a:t>
                      </a:r>
                    </a:p>
                  </a:txBody>
                  <a:tcPr anchor="ctr"/>
                </a:tc>
                <a:tc>
                  <a:txBody>
                    <a:bodyPr/>
                    <a:lstStyle/>
                    <a:p>
                      <a:pPr algn="ctr"/>
                      <a:r>
                        <a:rPr lang="en-US" sz="1700" dirty="0"/>
                        <a:t>SDCC</a:t>
                      </a:r>
                    </a:p>
                  </a:txBody>
                  <a:tcPr anchor="ctr"/>
                </a:tc>
                <a:extLst>
                  <a:ext uri="{0D108BD9-81ED-4DB2-BD59-A6C34878D82A}">
                    <a16:rowId xmlns:a16="http://schemas.microsoft.com/office/drawing/2014/main" val="3799009807"/>
                  </a:ext>
                </a:extLst>
              </a:tr>
              <a:tr h="527156">
                <a:tc rowSpan="2">
                  <a:txBody>
                    <a:bodyPr/>
                    <a:lstStyle/>
                    <a:p>
                      <a:pPr algn="ctr"/>
                      <a:r>
                        <a:rPr lang="en-US" sz="1700"/>
                        <a:t>Baseline</a:t>
                      </a:r>
                    </a:p>
                  </a:txBody>
                  <a:tcPr anchor="ctr"/>
                </a:tc>
                <a:tc>
                  <a:txBody>
                    <a:bodyPr/>
                    <a:lstStyle/>
                    <a:p>
                      <a:pPr algn="ctr"/>
                      <a:r>
                        <a:rPr lang="en-US" sz="1700" dirty="0"/>
                        <a:t>English</a:t>
                      </a:r>
                    </a:p>
                  </a:txBody>
                  <a:tcPr anchor="ctr"/>
                </a:tc>
                <a:tc>
                  <a:txBody>
                    <a:bodyPr/>
                    <a:lstStyle/>
                    <a:p>
                      <a:pPr algn="ctr"/>
                      <a:r>
                        <a:rPr lang="en-US" sz="1700" dirty="0"/>
                        <a:t>N/A</a:t>
                      </a:r>
                    </a:p>
                  </a:txBody>
                  <a:tcPr anchor="ctr"/>
                </a:tc>
                <a:tc>
                  <a:txBody>
                    <a:bodyPr/>
                    <a:lstStyle/>
                    <a:p>
                      <a:pPr algn="ctr"/>
                      <a:r>
                        <a:rPr lang="en-US" sz="1700" dirty="0"/>
                        <a:t>0.2420</a:t>
                      </a:r>
                    </a:p>
                  </a:txBody>
                  <a:tcPr anchor="ctr"/>
                </a:tc>
                <a:tc>
                  <a:txBody>
                    <a:bodyPr/>
                    <a:lstStyle/>
                    <a:p>
                      <a:pPr algn="ctr"/>
                      <a:r>
                        <a:rPr lang="en-US" sz="1700" b="1" dirty="0"/>
                        <a:t>0.2761</a:t>
                      </a:r>
                    </a:p>
                  </a:txBody>
                  <a:tcPr anchor="ctr"/>
                </a:tc>
                <a:tc>
                  <a:txBody>
                    <a:bodyPr/>
                    <a:lstStyle/>
                    <a:p>
                      <a:pPr algn="ctr"/>
                      <a:r>
                        <a:rPr lang="en-US" sz="1700" dirty="0"/>
                        <a:t>0.2741</a:t>
                      </a:r>
                    </a:p>
                  </a:txBody>
                  <a:tcPr anchor="ctr"/>
                </a:tc>
                <a:extLst>
                  <a:ext uri="{0D108BD9-81ED-4DB2-BD59-A6C34878D82A}">
                    <a16:rowId xmlns:a16="http://schemas.microsoft.com/office/drawing/2014/main" val="2897940789"/>
                  </a:ext>
                </a:extLst>
              </a:tr>
              <a:tr h="527156">
                <a:tc vMerge="1">
                  <a:txBody>
                    <a:bodyPr/>
                    <a:lstStyle/>
                    <a:p>
                      <a:endParaRPr lang="en-US"/>
                    </a:p>
                  </a:txBody>
                  <a:tcPr/>
                </a:tc>
                <a:tc>
                  <a:txBody>
                    <a:bodyPr/>
                    <a:lstStyle/>
                    <a:p>
                      <a:pPr algn="ctr"/>
                      <a:r>
                        <a:rPr lang="en-US" sz="1700" dirty="0"/>
                        <a:t>German</a:t>
                      </a:r>
                    </a:p>
                  </a:txBody>
                  <a:tcPr anchor="ctr"/>
                </a:tc>
                <a:tc>
                  <a:txBody>
                    <a:bodyPr/>
                    <a:lstStyle/>
                    <a:p>
                      <a:pPr algn="ctr"/>
                      <a:r>
                        <a:rPr lang="en-US" sz="1700" dirty="0"/>
                        <a:t>N/A</a:t>
                      </a:r>
                    </a:p>
                  </a:txBody>
                  <a:tcPr anchor="ctr"/>
                </a:tc>
                <a:tc>
                  <a:txBody>
                    <a:bodyPr/>
                    <a:lstStyle/>
                    <a:p>
                      <a:pPr algn="ctr"/>
                      <a:r>
                        <a:rPr lang="en-US" sz="1700" dirty="0"/>
                        <a:t>0.1837</a:t>
                      </a:r>
                    </a:p>
                  </a:txBody>
                  <a:tcPr anchor="ctr"/>
                </a:tc>
                <a:tc>
                  <a:txBody>
                    <a:bodyPr/>
                    <a:lstStyle/>
                    <a:p>
                      <a:pPr algn="ctr"/>
                      <a:r>
                        <a:rPr lang="en-US" sz="1700" dirty="0"/>
                        <a:t>0.2409</a:t>
                      </a:r>
                    </a:p>
                  </a:txBody>
                  <a:tcPr anchor="ctr"/>
                </a:tc>
                <a:tc>
                  <a:txBody>
                    <a:bodyPr/>
                    <a:lstStyle/>
                    <a:p>
                      <a:pPr algn="ctr"/>
                      <a:r>
                        <a:rPr lang="en-US" sz="1700" b="1" dirty="0"/>
                        <a:t>0.2421</a:t>
                      </a:r>
                    </a:p>
                  </a:txBody>
                  <a:tcPr anchor="ctr"/>
                </a:tc>
                <a:extLst>
                  <a:ext uri="{0D108BD9-81ED-4DB2-BD59-A6C34878D82A}">
                    <a16:rowId xmlns:a16="http://schemas.microsoft.com/office/drawing/2014/main" val="4124178134"/>
                  </a:ext>
                </a:extLst>
              </a:tr>
              <a:tr h="527156">
                <a:tc rowSpan="2">
                  <a:txBody>
                    <a:bodyPr/>
                    <a:lstStyle/>
                    <a:p>
                      <a:pPr algn="ctr"/>
                      <a:r>
                        <a:rPr lang="en-US" sz="1700" dirty="0"/>
                        <a:t>Elaborative prompts</a:t>
                      </a:r>
                    </a:p>
                  </a:txBody>
                  <a:tcPr anchor="ctr"/>
                </a:tc>
                <a:tc>
                  <a:txBody>
                    <a:bodyPr/>
                    <a:lstStyle/>
                    <a:p>
                      <a:pPr algn="ctr"/>
                      <a:r>
                        <a:rPr lang="en-US" sz="1700"/>
                        <a:t>English</a:t>
                      </a:r>
                    </a:p>
                  </a:txBody>
                  <a:tcPr anchor="ctr"/>
                </a:tc>
                <a:tc>
                  <a:txBody>
                    <a:bodyPr/>
                    <a:lstStyle/>
                    <a:p>
                      <a:pPr algn="ctr"/>
                      <a:r>
                        <a:rPr lang="en-US" sz="1700" b="1" dirty="0"/>
                        <a:t>0.2835</a:t>
                      </a:r>
                    </a:p>
                  </a:txBody>
                  <a:tcPr anchor="ctr"/>
                </a:tc>
                <a:tc>
                  <a:txBody>
                    <a:bodyPr/>
                    <a:lstStyle/>
                    <a:p>
                      <a:pPr algn="ctr"/>
                      <a:r>
                        <a:rPr lang="en-US" sz="1700" dirty="0"/>
                        <a:t>0.2399</a:t>
                      </a:r>
                    </a:p>
                  </a:txBody>
                  <a:tcPr anchor="ctr"/>
                </a:tc>
                <a:tc>
                  <a:txBody>
                    <a:bodyPr/>
                    <a:lstStyle/>
                    <a:p>
                      <a:pPr algn="ctr"/>
                      <a:r>
                        <a:rPr lang="en-US" sz="1700" dirty="0"/>
                        <a:t>0.2763</a:t>
                      </a:r>
                    </a:p>
                  </a:txBody>
                  <a:tcPr anchor="ctr"/>
                </a:tc>
                <a:tc>
                  <a:txBody>
                    <a:bodyPr/>
                    <a:lstStyle/>
                    <a:p>
                      <a:pPr algn="ctr"/>
                      <a:r>
                        <a:rPr lang="en-US" sz="1700" dirty="0"/>
                        <a:t>0.2788</a:t>
                      </a:r>
                    </a:p>
                  </a:txBody>
                  <a:tcPr anchor="ctr"/>
                </a:tc>
                <a:extLst>
                  <a:ext uri="{0D108BD9-81ED-4DB2-BD59-A6C34878D82A}">
                    <a16:rowId xmlns:a16="http://schemas.microsoft.com/office/drawing/2014/main" val="1166390260"/>
                  </a:ext>
                </a:extLst>
              </a:tr>
              <a:tr h="527156">
                <a:tc vMerge="1">
                  <a:txBody>
                    <a:bodyPr/>
                    <a:lstStyle/>
                    <a:p>
                      <a:endParaRPr lang="en-US"/>
                    </a:p>
                  </a:txBody>
                  <a:tcPr/>
                </a:tc>
                <a:tc>
                  <a:txBody>
                    <a:bodyPr/>
                    <a:lstStyle/>
                    <a:p>
                      <a:pPr algn="ctr"/>
                      <a:r>
                        <a:rPr lang="en-US" sz="1700"/>
                        <a:t>German</a:t>
                      </a:r>
                    </a:p>
                  </a:txBody>
                  <a:tcPr anchor="ctr"/>
                </a:tc>
                <a:tc>
                  <a:txBody>
                    <a:bodyPr/>
                    <a:lstStyle/>
                    <a:p>
                      <a:pPr algn="ctr"/>
                      <a:r>
                        <a:rPr lang="en-US" sz="1700" b="1" dirty="0"/>
                        <a:t>0.2761</a:t>
                      </a:r>
                    </a:p>
                  </a:txBody>
                  <a:tcPr anchor="ctr"/>
                </a:tc>
                <a:tc>
                  <a:txBody>
                    <a:bodyPr/>
                    <a:lstStyle/>
                    <a:p>
                      <a:pPr algn="ctr"/>
                      <a:r>
                        <a:rPr lang="en-US" sz="1700" dirty="0"/>
                        <a:t>0.1861</a:t>
                      </a:r>
                    </a:p>
                  </a:txBody>
                  <a:tcPr anchor="ctr"/>
                </a:tc>
                <a:tc>
                  <a:txBody>
                    <a:bodyPr/>
                    <a:lstStyle/>
                    <a:p>
                      <a:pPr algn="ctr"/>
                      <a:r>
                        <a:rPr lang="en-US" sz="1700" dirty="0"/>
                        <a:t>0.2348</a:t>
                      </a:r>
                    </a:p>
                  </a:txBody>
                  <a:tcPr anchor="ctr"/>
                </a:tc>
                <a:tc>
                  <a:txBody>
                    <a:bodyPr/>
                    <a:lstStyle/>
                    <a:p>
                      <a:pPr algn="ctr"/>
                      <a:r>
                        <a:rPr lang="en-US" sz="1700" dirty="0"/>
                        <a:t>0.2317</a:t>
                      </a:r>
                    </a:p>
                  </a:txBody>
                  <a:tcPr anchor="ctr"/>
                </a:tc>
                <a:extLst>
                  <a:ext uri="{0D108BD9-81ED-4DB2-BD59-A6C34878D82A}">
                    <a16:rowId xmlns:a16="http://schemas.microsoft.com/office/drawing/2014/main" val="342102003"/>
                  </a:ext>
                </a:extLst>
              </a:tr>
              <a:tr h="527156">
                <a:tc rowSpan="2">
                  <a:txBody>
                    <a:bodyPr/>
                    <a:lstStyle/>
                    <a:p>
                      <a:pPr algn="ctr"/>
                      <a:r>
                        <a:rPr lang="en-US" sz="1700" dirty="0"/>
                        <a:t>Literal prompts</a:t>
                      </a:r>
                    </a:p>
                  </a:txBody>
                  <a:tcPr anchor="ctr"/>
                </a:tc>
                <a:tc>
                  <a:txBody>
                    <a:bodyPr/>
                    <a:lstStyle/>
                    <a:p>
                      <a:pPr algn="ctr"/>
                      <a:r>
                        <a:rPr lang="en-US" sz="1700"/>
                        <a:t>English</a:t>
                      </a:r>
                    </a:p>
                  </a:txBody>
                  <a:tcPr anchor="ctr"/>
                </a:tc>
                <a:tc>
                  <a:txBody>
                    <a:bodyPr/>
                    <a:lstStyle/>
                    <a:p>
                      <a:pPr algn="ctr"/>
                      <a:r>
                        <a:rPr lang="en-US" sz="1700" b="1" dirty="0"/>
                        <a:t>0.2212</a:t>
                      </a:r>
                    </a:p>
                  </a:txBody>
                  <a:tcPr anchor="ctr"/>
                </a:tc>
                <a:tc>
                  <a:txBody>
                    <a:bodyPr/>
                    <a:lstStyle/>
                    <a:p>
                      <a:pPr algn="ctr"/>
                      <a:r>
                        <a:rPr lang="en-US" sz="1700" dirty="0"/>
                        <a:t>0.1917</a:t>
                      </a:r>
                    </a:p>
                  </a:txBody>
                  <a:tcPr anchor="ctr"/>
                </a:tc>
                <a:tc>
                  <a:txBody>
                    <a:bodyPr/>
                    <a:lstStyle/>
                    <a:p>
                      <a:pPr algn="ctr"/>
                      <a:r>
                        <a:rPr lang="en-US" sz="1700" dirty="0"/>
                        <a:t>0.2034</a:t>
                      </a:r>
                    </a:p>
                  </a:txBody>
                  <a:tcPr anchor="ctr"/>
                </a:tc>
                <a:tc>
                  <a:txBody>
                    <a:bodyPr/>
                    <a:lstStyle/>
                    <a:p>
                      <a:pPr algn="ctr"/>
                      <a:r>
                        <a:rPr lang="en-US" sz="1700" dirty="0"/>
                        <a:t>0.2047</a:t>
                      </a:r>
                    </a:p>
                  </a:txBody>
                  <a:tcPr anchor="ctr"/>
                </a:tc>
                <a:extLst>
                  <a:ext uri="{0D108BD9-81ED-4DB2-BD59-A6C34878D82A}">
                    <a16:rowId xmlns:a16="http://schemas.microsoft.com/office/drawing/2014/main" val="671293476"/>
                  </a:ext>
                </a:extLst>
              </a:tr>
              <a:tr h="527156">
                <a:tc vMerge="1">
                  <a:txBody>
                    <a:bodyPr/>
                    <a:lstStyle/>
                    <a:p>
                      <a:endParaRPr lang="en-US"/>
                    </a:p>
                  </a:txBody>
                  <a:tcPr/>
                </a:tc>
                <a:tc>
                  <a:txBody>
                    <a:bodyPr/>
                    <a:lstStyle/>
                    <a:p>
                      <a:pPr algn="ctr"/>
                      <a:r>
                        <a:rPr lang="en-US" sz="1700" dirty="0"/>
                        <a:t>German</a:t>
                      </a:r>
                    </a:p>
                  </a:txBody>
                  <a:tcPr anchor="ctr"/>
                </a:tc>
                <a:tc>
                  <a:txBody>
                    <a:bodyPr/>
                    <a:lstStyle/>
                    <a:p>
                      <a:pPr algn="ctr"/>
                      <a:r>
                        <a:rPr lang="en-US" sz="1700" b="1" dirty="0"/>
                        <a:t>0.1972</a:t>
                      </a:r>
                    </a:p>
                  </a:txBody>
                  <a:tcPr anchor="ctr"/>
                </a:tc>
                <a:tc>
                  <a:txBody>
                    <a:bodyPr/>
                    <a:lstStyle/>
                    <a:p>
                      <a:pPr algn="ctr"/>
                      <a:r>
                        <a:rPr lang="en-US" sz="1700" dirty="0"/>
                        <a:t>0.1600</a:t>
                      </a:r>
                    </a:p>
                  </a:txBody>
                  <a:tcPr anchor="ctr"/>
                </a:tc>
                <a:tc>
                  <a:txBody>
                    <a:bodyPr/>
                    <a:lstStyle/>
                    <a:p>
                      <a:pPr algn="ctr"/>
                      <a:r>
                        <a:rPr lang="en-US" sz="1700" dirty="0"/>
                        <a:t>0.1753</a:t>
                      </a:r>
                    </a:p>
                  </a:txBody>
                  <a:tcPr anchor="ctr"/>
                </a:tc>
                <a:tc>
                  <a:txBody>
                    <a:bodyPr/>
                    <a:lstStyle/>
                    <a:p>
                      <a:pPr algn="ctr"/>
                      <a:r>
                        <a:rPr lang="en-US" sz="1700" dirty="0"/>
                        <a:t>0.1818</a:t>
                      </a:r>
                    </a:p>
                  </a:txBody>
                  <a:tcPr anchor="ctr"/>
                </a:tc>
                <a:extLst>
                  <a:ext uri="{0D108BD9-81ED-4DB2-BD59-A6C34878D82A}">
                    <a16:rowId xmlns:a16="http://schemas.microsoft.com/office/drawing/2014/main" val="1796155704"/>
                  </a:ext>
                </a:extLst>
              </a:tr>
            </a:tbl>
          </a:graphicData>
        </a:graphic>
      </p:graphicFrame>
    </p:spTree>
    <p:extLst>
      <p:ext uri="{BB962C8B-B14F-4D97-AF65-F5344CB8AC3E}">
        <p14:creationId xmlns:p14="http://schemas.microsoft.com/office/powerpoint/2010/main" val="1431406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C6F7B-E805-95A7-D99C-5352A1CBE03B}"/>
              </a:ext>
            </a:extLst>
          </p:cNvPr>
          <p:cNvSpPr>
            <a:spLocks noGrp="1"/>
          </p:cNvSpPr>
          <p:nvPr>
            <p:ph type="title"/>
          </p:nvPr>
        </p:nvSpPr>
        <p:spPr/>
        <p:txBody>
          <a:bodyPr/>
          <a:lstStyle/>
          <a:p>
            <a:r>
              <a:rPr lang="en-US" dirty="0"/>
              <a:t>Text-Image</a:t>
            </a:r>
          </a:p>
        </p:txBody>
      </p:sp>
      <p:graphicFrame>
        <p:nvGraphicFramePr>
          <p:cNvPr id="3" name="Table 2">
            <a:extLst>
              <a:ext uri="{FF2B5EF4-FFF2-40B4-BE49-F238E27FC236}">
                <a16:creationId xmlns:a16="http://schemas.microsoft.com/office/drawing/2014/main" id="{92D7029A-301E-7CF2-19C8-85DC0893055D}"/>
              </a:ext>
            </a:extLst>
          </p:cNvPr>
          <p:cNvGraphicFramePr>
            <a:graphicFrameLocks noGrp="1"/>
          </p:cNvGraphicFramePr>
          <p:nvPr>
            <p:extLst>
              <p:ext uri="{D42A27DB-BD31-4B8C-83A1-F6EECF244321}">
                <p14:modId xmlns:p14="http://schemas.microsoft.com/office/powerpoint/2010/main" val="1832144473"/>
              </p:ext>
            </p:extLst>
          </p:nvPr>
        </p:nvGraphicFramePr>
        <p:xfrm>
          <a:off x="628650" y="1854200"/>
          <a:ext cx="8098974" cy="3656693"/>
        </p:xfrm>
        <a:graphic>
          <a:graphicData uri="http://schemas.openxmlformats.org/drawingml/2006/table">
            <a:tbl>
              <a:tblPr firstRow="1" bandRow="1">
                <a:tableStyleId>{5C22544A-7EE6-4342-B048-85BDC9FD1C3A}</a:tableStyleId>
              </a:tblPr>
              <a:tblGrid>
                <a:gridCol w="1349829">
                  <a:extLst>
                    <a:ext uri="{9D8B030D-6E8A-4147-A177-3AD203B41FA5}">
                      <a16:colId xmlns:a16="http://schemas.microsoft.com/office/drawing/2014/main" val="2768114629"/>
                    </a:ext>
                  </a:extLst>
                </a:gridCol>
                <a:gridCol w="1349829">
                  <a:extLst>
                    <a:ext uri="{9D8B030D-6E8A-4147-A177-3AD203B41FA5}">
                      <a16:colId xmlns:a16="http://schemas.microsoft.com/office/drawing/2014/main" val="3305127667"/>
                    </a:ext>
                  </a:extLst>
                </a:gridCol>
                <a:gridCol w="1349829">
                  <a:extLst>
                    <a:ext uri="{9D8B030D-6E8A-4147-A177-3AD203B41FA5}">
                      <a16:colId xmlns:a16="http://schemas.microsoft.com/office/drawing/2014/main" val="4010554701"/>
                    </a:ext>
                  </a:extLst>
                </a:gridCol>
                <a:gridCol w="1349829">
                  <a:extLst>
                    <a:ext uri="{9D8B030D-6E8A-4147-A177-3AD203B41FA5}">
                      <a16:colId xmlns:a16="http://schemas.microsoft.com/office/drawing/2014/main" val="85898569"/>
                    </a:ext>
                  </a:extLst>
                </a:gridCol>
                <a:gridCol w="1349829">
                  <a:extLst>
                    <a:ext uri="{9D8B030D-6E8A-4147-A177-3AD203B41FA5}">
                      <a16:colId xmlns:a16="http://schemas.microsoft.com/office/drawing/2014/main" val="4230780108"/>
                    </a:ext>
                  </a:extLst>
                </a:gridCol>
                <a:gridCol w="1349829">
                  <a:extLst>
                    <a:ext uri="{9D8B030D-6E8A-4147-A177-3AD203B41FA5}">
                      <a16:colId xmlns:a16="http://schemas.microsoft.com/office/drawing/2014/main" val="4080342531"/>
                    </a:ext>
                  </a:extLst>
                </a:gridCol>
              </a:tblGrid>
              <a:tr h="493757">
                <a:tc gridSpan="2">
                  <a:txBody>
                    <a:bodyPr/>
                    <a:lstStyle/>
                    <a:p>
                      <a:pPr algn="ctr"/>
                      <a:r>
                        <a:rPr lang="en-US" dirty="0"/>
                        <a:t>Jina CLIP</a:t>
                      </a:r>
                    </a:p>
                  </a:txBody>
                  <a:tcPr anchor="ctr"/>
                </a:tc>
                <a:tc hMerge="1">
                  <a:txBody>
                    <a:bodyPr/>
                    <a:lstStyle/>
                    <a:p>
                      <a:endParaRPr lang="en-US" dirty="0"/>
                    </a:p>
                  </a:txBody>
                  <a:tcPr/>
                </a:tc>
                <a:tc>
                  <a:txBody>
                    <a:bodyPr/>
                    <a:lstStyle/>
                    <a:p>
                      <a:pPr algn="ctr"/>
                      <a:r>
                        <a:rPr lang="en-US" dirty="0"/>
                        <a:t>ChatGPT</a:t>
                      </a:r>
                    </a:p>
                  </a:txBody>
                  <a:tcPr anchor="ctr"/>
                </a:tc>
                <a:tc>
                  <a:txBody>
                    <a:bodyPr/>
                    <a:lstStyle/>
                    <a:p>
                      <a:pPr algn="ctr"/>
                      <a:r>
                        <a:rPr lang="en-US" dirty="0"/>
                        <a:t>SD.15</a:t>
                      </a:r>
                    </a:p>
                  </a:txBody>
                  <a:tcPr anchor="ctr"/>
                </a:tc>
                <a:tc>
                  <a:txBody>
                    <a:bodyPr/>
                    <a:lstStyle/>
                    <a:p>
                      <a:pPr algn="ctr"/>
                      <a:r>
                        <a:rPr lang="en-US" dirty="0"/>
                        <a:t>SDXL</a:t>
                      </a:r>
                    </a:p>
                  </a:txBody>
                  <a:tcPr anchor="ctr"/>
                </a:tc>
                <a:tc>
                  <a:txBody>
                    <a:bodyPr/>
                    <a:lstStyle/>
                    <a:p>
                      <a:pPr algn="ctr"/>
                      <a:r>
                        <a:rPr lang="en-US" dirty="0"/>
                        <a:t>SDCC</a:t>
                      </a:r>
                    </a:p>
                  </a:txBody>
                  <a:tcPr anchor="ctr"/>
                </a:tc>
                <a:extLst>
                  <a:ext uri="{0D108BD9-81ED-4DB2-BD59-A6C34878D82A}">
                    <a16:rowId xmlns:a16="http://schemas.microsoft.com/office/drawing/2014/main" val="3799009807"/>
                  </a:ext>
                </a:extLst>
              </a:tr>
              <a:tr h="527156">
                <a:tc rowSpan="2">
                  <a:txBody>
                    <a:bodyPr/>
                    <a:lstStyle/>
                    <a:p>
                      <a:pPr algn="ctr"/>
                      <a:r>
                        <a:rPr lang="en-US" sz="1700" dirty="0"/>
                        <a:t>Baseline</a:t>
                      </a:r>
                    </a:p>
                  </a:txBody>
                  <a:tcPr anchor="ctr"/>
                </a:tc>
                <a:tc>
                  <a:txBody>
                    <a:bodyPr/>
                    <a:lstStyle/>
                    <a:p>
                      <a:pPr algn="ctr"/>
                      <a:r>
                        <a:rPr lang="en-US" sz="1700" dirty="0"/>
                        <a:t>English</a:t>
                      </a:r>
                    </a:p>
                  </a:txBody>
                  <a:tcPr anchor="ctr"/>
                </a:tc>
                <a:tc>
                  <a:txBody>
                    <a:bodyPr/>
                    <a:lstStyle/>
                    <a:p>
                      <a:pPr algn="ctr"/>
                      <a:r>
                        <a:rPr lang="en-US" sz="1700" dirty="0"/>
                        <a:t>N/A</a:t>
                      </a:r>
                    </a:p>
                  </a:txBody>
                  <a:tcPr anchor="ctr"/>
                </a:tc>
                <a:tc>
                  <a:txBody>
                    <a:bodyPr/>
                    <a:lstStyle/>
                    <a:p>
                      <a:pPr algn="ctr"/>
                      <a:r>
                        <a:rPr lang="en-US" sz="1700" dirty="0"/>
                        <a:t>0.2152</a:t>
                      </a:r>
                    </a:p>
                  </a:txBody>
                  <a:tcPr anchor="ctr"/>
                </a:tc>
                <a:tc>
                  <a:txBody>
                    <a:bodyPr/>
                    <a:lstStyle/>
                    <a:p>
                      <a:pPr algn="ctr"/>
                      <a:r>
                        <a:rPr lang="en-US" sz="1700" b="1" dirty="0"/>
                        <a:t>0.2810</a:t>
                      </a:r>
                    </a:p>
                  </a:txBody>
                  <a:tcPr anchor="ctr"/>
                </a:tc>
                <a:tc>
                  <a:txBody>
                    <a:bodyPr/>
                    <a:lstStyle/>
                    <a:p>
                      <a:pPr algn="ctr"/>
                      <a:r>
                        <a:rPr lang="en-US" sz="1700" dirty="0"/>
                        <a:t>0.2780</a:t>
                      </a:r>
                    </a:p>
                  </a:txBody>
                  <a:tcPr anchor="ctr"/>
                </a:tc>
                <a:extLst>
                  <a:ext uri="{0D108BD9-81ED-4DB2-BD59-A6C34878D82A}">
                    <a16:rowId xmlns:a16="http://schemas.microsoft.com/office/drawing/2014/main" val="2897940789"/>
                  </a:ext>
                </a:extLst>
              </a:tr>
              <a:tr h="527156">
                <a:tc vMerge="1">
                  <a:txBody>
                    <a:bodyPr/>
                    <a:lstStyle/>
                    <a:p>
                      <a:endParaRPr lang="en-US"/>
                    </a:p>
                  </a:txBody>
                  <a:tcPr/>
                </a:tc>
                <a:tc>
                  <a:txBody>
                    <a:bodyPr/>
                    <a:lstStyle/>
                    <a:p>
                      <a:pPr algn="ctr"/>
                      <a:r>
                        <a:rPr lang="en-US" sz="1700" dirty="0"/>
                        <a:t>German</a:t>
                      </a:r>
                    </a:p>
                  </a:txBody>
                  <a:tcPr anchor="ctr"/>
                </a:tc>
                <a:tc>
                  <a:txBody>
                    <a:bodyPr/>
                    <a:lstStyle/>
                    <a:p>
                      <a:pPr algn="ctr"/>
                      <a:r>
                        <a:rPr lang="en-US" sz="1700" dirty="0"/>
                        <a:t>N/A</a:t>
                      </a:r>
                    </a:p>
                  </a:txBody>
                  <a:tcPr anchor="ctr"/>
                </a:tc>
                <a:tc>
                  <a:txBody>
                    <a:bodyPr/>
                    <a:lstStyle/>
                    <a:p>
                      <a:pPr algn="ctr"/>
                      <a:r>
                        <a:rPr lang="en-US" sz="1700" dirty="0"/>
                        <a:t>0.1241</a:t>
                      </a:r>
                    </a:p>
                  </a:txBody>
                  <a:tcPr anchor="ctr"/>
                </a:tc>
                <a:tc>
                  <a:txBody>
                    <a:bodyPr/>
                    <a:lstStyle/>
                    <a:p>
                      <a:pPr algn="ctr"/>
                      <a:r>
                        <a:rPr lang="en-US" sz="1700" b="1" dirty="0"/>
                        <a:t>0.1643</a:t>
                      </a:r>
                    </a:p>
                  </a:txBody>
                  <a:tcPr anchor="ctr"/>
                </a:tc>
                <a:tc>
                  <a:txBody>
                    <a:bodyPr/>
                    <a:lstStyle/>
                    <a:p>
                      <a:pPr algn="ctr"/>
                      <a:r>
                        <a:rPr lang="en-US" sz="1700" dirty="0"/>
                        <a:t>0.1499</a:t>
                      </a:r>
                    </a:p>
                  </a:txBody>
                  <a:tcPr anchor="ctr"/>
                </a:tc>
                <a:extLst>
                  <a:ext uri="{0D108BD9-81ED-4DB2-BD59-A6C34878D82A}">
                    <a16:rowId xmlns:a16="http://schemas.microsoft.com/office/drawing/2014/main" val="4124178134"/>
                  </a:ext>
                </a:extLst>
              </a:tr>
              <a:tr h="527156">
                <a:tc rowSpan="2">
                  <a:txBody>
                    <a:bodyPr/>
                    <a:lstStyle/>
                    <a:p>
                      <a:pPr algn="ctr"/>
                      <a:r>
                        <a:rPr lang="en-US" sz="1700" dirty="0"/>
                        <a:t>Elaborative prompts</a:t>
                      </a:r>
                    </a:p>
                  </a:txBody>
                  <a:tcPr anchor="ctr"/>
                </a:tc>
                <a:tc>
                  <a:txBody>
                    <a:bodyPr/>
                    <a:lstStyle/>
                    <a:p>
                      <a:pPr algn="ctr"/>
                      <a:r>
                        <a:rPr lang="en-US" sz="1700" dirty="0"/>
                        <a:t>English</a:t>
                      </a:r>
                    </a:p>
                  </a:txBody>
                  <a:tcPr anchor="ctr"/>
                </a:tc>
                <a:tc>
                  <a:txBody>
                    <a:bodyPr/>
                    <a:lstStyle/>
                    <a:p>
                      <a:pPr algn="ctr"/>
                      <a:r>
                        <a:rPr lang="en-US" sz="1700" b="1" dirty="0"/>
                        <a:t>0.2763</a:t>
                      </a:r>
                    </a:p>
                  </a:txBody>
                  <a:tcPr anchor="ctr"/>
                </a:tc>
                <a:tc>
                  <a:txBody>
                    <a:bodyPr/>
                    <a:lstStyle/>
                    <a:p>
                      <a:pPr algn="ctr"/>
                      <a:r>
                        <a:rPr lang="en-US" sz="1700" dirty="0"/>
                        <a:t>0.1797</a:t>
                      </a:r>
                    </a:p>
                  </a:txBody>
                  <a:tcPr anchor="ctr"/>
                </a:tc>
                <a:tc>
                  <a:txBody>
                    <a:bodyPr/>
                    <a:lstStyle/>
                    <a:p>
                      <a:pPr algn="ctr"/>
                      <a:r>
                        <a:rPr lang="en-US" sz="1700" dirty="0"/>
                        <a:t>0.2622</a:t>
                      </a:r>
                    </a:p>
                  </a:txBody>
                  <a:tcPr anchor="ctr"/>
                </a:tc>
                <a:tc>
                  <a:txBody>
                    <a:bodyPr/>
                    <a:lstStyle/>
                    <a:p>
                      <a:pPr algn="ctr"/>
                      <a:r>
                        <a:rPr lang="en-US" sz="1700" dirty="0"/>
                        <a:t>0.2682</a:t>
                      </a:r>
                    </a:p>
                  </a:txBody>
                  <a:tcPr anchor="ctr"/>
                </a:tc>
                <a:extLst>
                  <a:ext uri="{0D108BD9-81ED-4DB2-BD59-A6C34878D82A}">
                    <a16:rowId xmlns:a16="http://schemas.microsoft.com/office/drawing/2014/main" val="1166390260"/>
                  </a:ext>
                </a:extLst>
              </a:tr>
              <a:tr h="527156">
                <a:tc vMerge="1">
                  <a:txBody>
                    <a:bodyPr/>
                    <a:lstStyle/>
                    <a:p>
                      <a:endParaRPr lang="en-US"/>
                    </a:p>
                  </a:txBody>
                  <a:tcPr/>
                </a:tc>
                <a:tc>
                  <a:txBody>
                    <a:bodyPr/>
                    <a:lstStyle/>
                    <a:p>
                      <a:pPr algn="ctr"/>
                      <a:r>
                        <a:rPr lang="en-US" sz="1700" dirty="0"/>
                        <a:t>German</a:t>
                      </a:r>
                    </a:p>
                  </a:txBody>
                  <a:tcPr anchor="ctr"/>
                </a:tc>
                <a:tc>
                  <a:txBody>
                    <a:bodyPr/>
                    <a:lstStyle/>
                    <a:p>
                      <a:pPr algn="ctr"/>
                      <a:r>
                        <a:rPr lang="en-US" sz="1700" b="1" dirty="0"/>
                        <a:t>0.1598</a:t>
                      </a:r>
                    </a:p>
                  </a:txBody>
                  <a:tcPr anchor="ctr"/>
                </a:tc>
                <a:tc>
                  <a:txBody>
                    <a:bodyPr/>
                    <a:lstStyle/>
                    <a:p>
                      <a:pPr algn="ctr"/>
                      <a:r>
                        <a:rPr lang="en-US" sz="1700" dirty="0"/>
                        <a:t>0.1051</a:t>
                      </a:r>
                    </a:p>
                  </a:txBody>
                  <a:tcPr anchor="ctr"/>
                </a:tc>
                <a:tc>
                  <a:txBody>
                    <a:bodyPr/>
                    <a:lstStyle/>
                    <a:p>
                      <a:pPr algn="ctr"/>
                      <a:r>
                        <a:rPr lang="en-US" sz="1700" dirty="0"/>
                        <a:t>0.1434</a:t>
                      </a:r>
                    </a:p>
                  </a:txBody>
                  <a:tcPr anchor="ctr"/>
                </a:tc>
                <a:tc>
                  <a:txBody>
                    <a:bodyPr/>
                    <a:lstStyle/>
                    <a:p>
                      <a:pPr algn="ctr"/>
                      <a:r>
                        <a:rPr lang="en-US" sz="1700" dirty="0"/>
                        <a:t>0.1349</a:t>
                      </a:r>
                    </a:p>
                  </a:txBody>
                  <a:tcPr anchor="ctr"/>
                </a:tc>
                <a:extLst>
                  <a:ext uri="{0D108BD9-81ED-4DB2-BD59-A6C34878D82A}">
                    <a16:rowId xmlns:a16="http://schemas.microsoft.com/office/drawing/2014/main" val="342102003"/>
                  </a:ext>
                </a:extLst>
              </a:tr>
              <a:tr h="527156">
                <a:tc rowSpan="2">
                  <a:txBody>
                    <a:bodyPr/>
                    <a:lstStyle/>
                    <a:p>
                      <a:pPr algn="ctr"/>
                      <a:r>
                        <a:rPr lang="en-US" sz="1700" dirty="0"/>
                        <a:t>Literal prompts</a:t>
                      </a:r>
                    </a:p>
                  </a:txBody>
                  <a:tcPr anchor="ctr"/>
                </a:tc>
                <a:tc>
                  <a:txBody>
                    <a:bodyPr/>
                    <a:lstStyle/>
                    <a:p>
                      <a:pPr algn="ctr"/>
                      <a:r>
                        <a:rPr lang="en-US" sz="1700"/>
                        <a:t>English</a:t>
                      </a:r>
                    </a:p>
                  </a:txBody>
                  <a:tcPr anchor="ctr"/>
                </a:tc>
                <a:tc>
                  <a:txBody>
                    <a:bodyPr/>
                    <a:lstStyle/>
                    <a:p>
                      <a:pPr algn="ctr"/>
                      <a:r>
                        <a:rPr lang="en-US" sz="1600" b="1" dirty="0"/>
                        <a:t>0.20050</a:t>
                      </a:r>
                      <a:endParaRPr lang="en-US" sz="1700" b="1" dirty="0"/>
                    </a:p>
                  </a:txBody>
                  <a:tcPr anchor="ctr"/>
                </a:tc>
                <a:tc>
                  <a:txBody>
                    <a:bodyPr/>
                    <a:lstStyle/>
                    <a:p>
                      <a:pPr algn="ctr"/>
                      <a:r>
                        <a:rPr lang="en-US" sz="1700" dirty="0"/>
                        <a:t>0.1310</a:t>
                      </a:r>
                    </a:p>
                  </a:txBody>
                  <a:tcPr anchor="ctr"/>
                </a:tc>
                <a:tc>
                  <a:txBody>
                    <a:bodyPr/>
                    <a:lstStyle/>
                    <a:p>
                      <a:pPr algn="ctr"/>
                      <a:r>
                        <a:rPr lang="en-US" sz="1700" dirty="0"/>
                        <a:t>0.1621</a:t>
                      </a:r>
                    </a:p>
                  </a:txBody>
                  <a:tcPr anchor="ctr"/>
                </a:tc>
                <a:tc>
                  <a:txBody>
                    <a:bodyPr/>
                    <a:lstStyle/>
                    <a:p>
                      <a:pPr algn="ctr"/>
                      <a:r>
                        <a:rPr lang="en-US" sz="1700" dirty="0"/>
                        <a:t>0.1495</a:t>
                      </a:r>
                    </a:p>
                  </a:txBody>
                  <a:tcPr anchor="ctr"/>
                </a:tc>
                <a:extLst>
                  <a:ext uri="{0D108BD9-81ED-4DB2-BD59-A6C34878D82A}">
                    <a16:rowId xmlns:a16="http://schemas.microsoft.com/office/drawing/2014/main" val="671293476"/>
                  </a:ext>
                </a:extLst>
              </a:tr>
              <a:tr h="527156">
                <a:tc vMerge="1">
                  <a:txBody>
                    <a:bodyPr/>
                    <a:lstStyle/>
                    <a:p>
                      <a:endParaRPr lang="en-US"/>
                    </a:p>
                  </a:txBody>
                  <a:tcPr/>
                </a:tc>
                <a:tc>
                  <a:txBody>
                    <a:bodyPr/>
                    <a:lstStyle/>
                    <a:p>
                      <a:pPr algn="ctr"/>
                      <a:r>
                        <a:rPr lang="en-US" sz="1700"/>
                        <a:t>German</a:t>
                      </a:r>
                    </a:p>
                  </a:txBody>
                  <a:tcPr anchor="ctr"/>
                </a:tc>
                <a:tc>
                  <a:txBody>
                    <a:bodyPr/>
                    <a:lstStyle/>
                    <a:p>
                      <a:pPr algn="ctr"/>
                      <a:r>
                        <a:rPr lang="en-US" sz="1700" b="1" dirty="0"/>
                        <a:t>0.</a:t>
                      </a:r>
                      <a:r>
                        <a:rPr lang="en-US" sz="1600" b="1" dirty="0"/>
                        <a:t>1047</a:t>
                      </a:r>
                      <a:endParaRPr lang="en-US" sz="1700" b="1" dirty="0"/>
                    </a:p>
                  </a:txBody>
                  <a:tcPr anchor="ctr"/>
                </a:tc>
                <a:tc>
                  <a:txBody>
                    <a:bodyPr/>
                    <a:lstStyle/>
                    <a:p>
                      <a:pPr algn="ctr"/>
                      <a:r>
                        <a:rPr lang="en-US" sz="1700" dirty="0"/>
                        <a:t>0.0734</a:t>
                      </a:r>
                    </a:p>
                  </a:txBody>
                  <a:tcPr anchor="ctr"/>
                </a:tc>
                <a:tc>
                  <a:txBody>
                    <a:bodyPr/>
                    <a:lstStyle/>
                    <a:p>
                      <a:pPr algn="ctr"/>
                      <a:r>
                        <a:rPr lang="en-US" sz="1700" dirty="0"/>
                        <a:t>0.0817</a:t>
                      </a:r>
                    </a:p>
                  </a:txBody>
                  <a:tcPr anchor="ctr"/>
                </a:tc>
                <a:tc>
                  <a:txBody>
                    <a:bodyPr/>
                    <a:lstStyle/>
                    <a:p>
                      <a:pPr algn="ctr"/>
                      <a:r>
                        <a:rPr lang="en-US" sz="1700" dirty="0"/>
                        <a:t>0.0793</a:t>
                      </a:r>
                    </a:p>
                  </a:txBody>
                  <a:tcPr anchor="ctr"/>
                </a:tc>
                <a:extLst>
                  <a:ext uri="{0D108BD9-81ED-4DB2-BD59-A6C34878D82A}">
                    <a16:rowId xmlns:a16="http://schemas.microsoft.com/office/drawing/2014/main" val="1796155704"/>
                  </a:ext>
                </a:extLst>
              </a:tr>
            </a:tbl>
          </a:graphicData>
        </a:graphic>
      </p:graphicFrame>
    </p:spTree>
    <p:extLst>
      <p:ext uri="{BB962C8B-B14F-4D97-AF65-F5344CB8AC3E}">
        <p14:creationId xmlns:p14="http://schemas.microsoft.com/office/powerpoint/2010/main" val="2334985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5F05C-1FBD-8899-C8E7-3C600D941FC1}"/>
              </a:ext>
            </a:extLst>
          </p:cNvPr>
          <p:cNvSpPr>
            <a:spLocks noGrp="1"/>
          </p:cNvSpPr>
          <p:nvPr>
            <p:ph type="title"/>
          </p:nvPr>
        </p:nvSpPr>
        <p:spPr/>
        <p:txBody>
          <a:bodyPr/>
          <a:lstStyle/>
          <a:p>
            <a:r>
              <a:rPr lang="en-US"/>
              <a:t>Text-Image</a:t>
            </a:r>
            <a:endParaRPr lang="en-US" dirty="0"/>
          </a:p>
        </p:txBody>
      </p:sp>
      <p:sp>
        <p:nvSpPr>
          <p:cNvPr id="3" name="Content Placeholder 2">
            <a:extLst>
              <a:ext uri="{FF2B5EF4-FFF2-40B4-BE49-F238E27FC236}">
                <a16:creationId xmlns:a16="http://schemas.microsoft.com/office/drawing/2014/main" id="{5A99795D-8FE4-2B17-C294-8392A1BAD3A2}"/>
              </a:ext>
            </a:extLst>
          </p:cNvPr>
          <p:cNvSpPr>
            <a:spLocks noGrp="1"/>
          </p:cNvSpPr>
          <p:nvPr>
            <p:ph idx="1"/>
          </p:nvPr>
        </p:nvSpPr>
        <p:spPr>
          <a:xfrm>
            <a:off x="628650" y="1690689"/>
            <a:ext cx="7886700" cy="4351338"/>
          </a:xfrm>
        </p:spPr>
        <p:txBody>
          <a:bodyPr>
            <a:normAutofit/>
          </a:bodyPr>
          <a:lstStyle/>
          <a:p>
            <a:r>
              <a:rPr lang="en-US" sz="1800" b="1" dirty="0"/>
              <a:t>Language Comparison</a:t>
            </a:r>
            <a:r>
              <a:rPr lang="en-US" sz="1800" dirty="0"/>
              <a:t>: German languages had slightly lower similarity scores (significantly in case of Jina Clip), suggesting a bias in training data.</a:t>
            </a:r>
          </a:p>
          <a:p>
            <a:r>
              <a:rPr lang="en-US" sz="1800" b="1" dirty="0"/>
              <a:t>Prompt Type Comparison</a:t>
            </a:r>
            <a:r>
              <a:rPr lang="en-US" sz="1800" dirty="0"/>
              <a:t>: Elaborative texts generally led to higher similarity scores compared to direct metaphors, indicating that more descriptive prompts might help models generate better images.</a:t>
            </a:r>
          </a:p>
          <a:p>
            <a:r>
              <a:rPr lang="en-US" sz="1800" b="1" dirty="0"/>
              <a:t>Model Performance</a:t>
            </a:r>
            <a:r>
              <a:rPr lang="en-US" sz="1800" dirty="0"/>
              <a:t>: </a:t>
            </a:r>
          </a:p>
          <a:p>
            <a:pPr lvl="1"/>
            <a:r>
              <a:rPr lang="en-US" dirty="0"/>
              <a:t>SD1.5 is significantly worse. </a:t>
            </a:r>
          </a:p>
          <a:p>
            <a:pPr lvl="1"/>
            <a:r>
              <a:rPr lang="en-US" dirty="0"/>
              <a:t>ChatGPT is mostly the best. </a:t>
            </a:r>
          </a:p>
          <a:p>
            <a:r>
              <a:rPr lang="en-US" sz="1800" b="1" dirty="0"/>
              <a:t>CLIP Model:</a:t>
            </a:r>
          </a:p>
          <a:p>
            <a:pPr lvl="1"/>
            <a:r>
              <a:rPr lang="en-US" dirty="0"/>
              <a:t>Jina had very low German score.</a:t>
            </a:r>
          </a:p>
          <a:p>
            <a:pPr lvl="1"/>
            <a:r>
              <a:rPr lang="en-US" dirty="0"/>
              <a:t>OpenAI has a slight bias towards English, but still good in German.</a:t>
            </a:r>
          </a:p>
          <a:p>
            <a:pPr lvl="1"/>
            <a:r>
              <a:rPr lang="en-US" dirty="0"/>
              <a:t>Multilingual Clip seems to perform reliably well between English and German.</a:t>
            </a:r>
          </a:p>
          <a:p>
            <a:pPr lvl="1"/>
            <a:endParaRPr lang="en-US" b="1" dirty="0"/>
          </a:p>
        </p:txBody>
      </p:sp>
    </p:spTree>
    <p:extLst>
      <p:ext uri="{BB962C8B-B14F-4D97-AF65-F5344CB8AC3E}">
        <p14:creationId xmlns:p14="http://schemas.microsoft.com/office/powerpoint/2010/main" val="438365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277" y="605896"/>
            <a:ext cx="2313633" cy="5646208"/>
          </a:xfrm>
        </p:spPr>
        <p:txBody>
          <a:bodyPr anchor="ctr">
            <a:normAutofit/>
          </a:bodyPr>
          <a:lstStyle/>
          <a:p>
            <a:r>
              <a:rPr lang="en-US" sz="3100" dirty="0">
                <a:solidFill>
                  <a:srgbClr val="FFFFFF"/>
                </a:solidFill>
              </a:rPr>
              <a:t>Motivation</a:t>
            </a:r>
          </a:p>
        </p:txBody>
      </p:sp>
      <p:sp>
        <p:nvSpPr>
          <p:cNvPr id="3" name="Content Placeholder 2"/>
          <p:cNvSpPr>
            <a:spLocks noGrp="1"/>
          </p:cNvSpPr>
          <p:nvPr>
            <p:ph idx="1"/>
          </p:nvPr>
        </p:nvSpPr>
        <p:spPr>
          <a:xfrm>
            <a:off x="3556512" y="605896"/>
            <a:ext cx="4810247" cy="5646208"/>
          </a:xfrm>
        </p:spPr>
        <p:txBody>
          <a:bodyPr anchor="ctr">
            <a:normAutofit/>
          </a:bodyPr>
          <a:lstStyle/>
          <a:p>
            <a:r>
              <a:rPr lang="en-US" dirty="0"/>
              <a:t>This project aims to explore how well image models can interpret and generate images from metaphorical language in two different languages.</a:t>
            </a:r>
          </a:p>
          <a:p>
            <a:endParaRPr lang="en-US" dirty="0"/>
          </a:p>
          <a:p>
            <a:r>
              <a:rPr lang="en-US" dirty="0"/>
              <a:t>Experiment:</a:t>
            </a:r>
          </a:p>
          <a:p>
            <a:r>
              <a:rPr lang="en-US" dirty="0"/>
              <a:t>- 4 image generation models </a:t>
            </a:r>
          </a:p>
          <a:p>
            <a:r>
              <a:rPr lang="en-US" dirty="0"/>
              <a:t>- 3 CLIP models.</a:t>
            </a:r>
          </a:p>
        </p:txBody>
      </p:sp>
      <p:sp>
        <p:nvSpPr>
          <p:cNvPr id="4" name="TextBox 3">
            <a:extLst>
              <a:ext uri="{FF2B5EF4-FFF2-40B4-BE49-F238E27FC236}">
                <a16:creationId xmlns:a16="http://schemas.microsoft.com/office/drawing/2014/main" id="{0B65E2A1-7E42-9EEC-02B7-07C9F782D19F}"/>
              </a:ext>
            </a:extLst>
          </p:cNvPr>
          <p:cNvSpPr txBox="1"/>
          <p:nvPr/>
        </p:nvSpPr>
        <p:spPr>
          <a:xfrm>
            <a:off x="1012122" y="837618"/>
            <a:ext cx="1047082" cy="646331"/>
          </a:xfrm>
          <a:prstGeom prst="rect">
            <a:avLst/>
          </a:prstGeom>
          <a:noFill/>
        </p:spPr>
        <p:txBody>
          <a:bodyPr wrap="none" rtlCol="0">
            <a:spAutoFit/>
          </a:bodyPr>
          <a:lstStyle/>
          <a:p>
            <a:r>
              <a:rPr lang="en-US" sz="3600" dirty="0">
                <a:solidFill>
                  <a:schemeClr val="accent1"/>
                </a:solidFill>
              </a:rPr>
              <a:t>Goal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064039"/>
          </a:xfrm>
        </p:spPr>
        <p:txBody>
          <a:bodyPr>
            <a:normAutofit/>
          </a:bodyPr>
          <a:lstStyle/>
          <a:p>
            <a:r>
              <a:rPr lang="en-US" dirty="0"/>
              <a:t>Image-Image</a:t>
            </a:r>
            <a:endParaRPr dirty="0"/>
          </a:p>
        </p:txBody>
      </p:sp>
      <p:pic>
        <p:nvPicPr>
          <p:cNvPr id="6" name="Picture 5" descr="A screenshot of a computer&#10;&#10;Description automatically generated">
            <a:extLst>
              <a:ext uri="{FF2B5EF4-FFF2-40B4-BE49-F238E27FC236}">
                <a16:creationId xmlns:a16="http://schemas.microsoft.com/office/drawing/2014/main" id="{F0CB3ED7-7DB0-F427-7E3D-45EDE65922E3}"/>
              </a:ext>
            </a:extLst>
          </p:cNvPr>
          <p:cNvPicPr>
            <a:picLocks noChangeAspect="1"/>
          </p:cNvPicPr>
          <p:nvPr/>
        </p:nvPicPr>
        <p:blipFill>
          <a:blip r:embed="rId2"/>
          <a:stretch>
            <a:fillRect/>
          </a:stretch>
        </p:blipFill>
        <p:spPr>
          <a:xfrm>
            <a:off x="0" y="1282246"/>
            <a:ext cx="9144000" cy="4851919"/>
          </a:xfrm>
          <a:prstGeom prst="rect">
            <a:avLst/>
          </a:prstGeom>
        </p:spPr>
      </p:pic>
    </p:spTree>
    <p:extLst>
      <p:ext uri="{BB962C8B-B14F-4D97-AF65-F5344CB8AC3E}">
        <p14:creationId xmlns:p14="http://schemas.microsoft.com/office/powerpoint/2010/main" val="1310840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5"/>
            <a:ext cx="7543800" cy="1061148"/>
          </a:xfrm>
        </p:spPr>
        <p:txBody>
          <a:bodyPr>
            <a:normAutofit/>
          </a:bodyPr>
          <a:lstStyle/>
          <a:p>
            <a:r>
              <a:rPr lang="en-US" dirty="0"/>
              <a:t>Image-Image</a:t>
            </a:r>
            <a:endParaRPr dirty="0"/>
          </a:p>
        </p:txBody>
      </p:sp>
      <p:pic>
        <p:nvPicPr>
          <p:cNvPr id="4" name="Picture 3" descr="A screenshot of a graph&#10;&#10;Description automatically generated">
            <a:extLst>
              <a:ext uri="{FF2B5EF4-FFF2-40B4-BE49-F238E27FC236}">
                <a16:creationId xmlns:a16="http://schemas.microsoft.com/office/drawing/2014/main" id="{65D6955C-9A8C-08FC-EE04-DC18ADEC882B}"/>
              </a:ext>
            </a:extLst>
          </p:cNvPr>
          <p:cNvPicPr>
            <a:picLocks noChangeAspect="1"/>
          </p:cNvPicPr>
          <p:nvPr/>
        </p:nvPicPr>
        <p:blipFill>
          <a:blip r:embed="rId2"/>
          <a:stretch>
            <a:fillRect/>
          </a:stretch>
        </p:blipFill>
        <p:spPr>
          <a:xfrm>
            <a:off x="0" y="1268286"/>
            <a:ext cx="9144000" cy="4851919"/>
          </a:xfrm>
          <a:prstGeom prst="rect">
            <a:avLst/>
          </a:prstGeom>
        </p:spPr>
      </p:pic>
    </p:spTree>
    <p:extLst>
      <p:ext uri="{BB962C8B-B14F-4D97-AF65-F5344CB8AC3E}">
        <p14:creationId xmlns:p14="http://schemas.microsoft.com/office/powerpoint/2010/main" val="3778472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16802"/>
            <a:ext cx="7543800" cy="1165921"/>
          </a:xfrm>
        </p:spPr>
        <p:txBody>
          <a:bodyPr>
            <a:normAutofit/>
          </a:bodyPr>
          <a:lstStyle/>
          <a:p>
            <a:r>
              <a:rPr lang="en-US" dirty="0"/>
              <a:t>Image-Image</a:t>
            </a:r>
            <a:endParaRPr dirty="0"/>
          </a:p>
        </p:txBody>
      </p:sp>
      <p:pic>
        <p:nvPicPr>
          <p:cNvPr id="4" name="Picture 3" descr="A screenshot of a graph&#10;&#10;Description automatically generated">
            <a:extLst>
              <a:ext uri="{FF2B5EF4-FFF2-40B4-BE49-F238E27FC236}">
                <a16:creationId xmlns:a16="http://schemas.microsoft.com/office/drawing/2014/main" id="{C6DD8425-CB77-5425-EDF8-7D54945DAB75}"/>
              </a:ext>
            </a:extLst>
          </p:cNvPr>
          <p:cNvPicPr>
            <a:picLocks noChangeAspect="1"/>
          </p:cNvPicPr>
          <p:nvPr/>
        </p:nvPicPr>
        <p:blipFill>
          <a:blip r:embed="rId3"/>
          <a:stretch>
            <a:fillRect/>
          </a:stretch>
        </p:blipFill>
        <p:spPr>
          <a:xfrm>
            <a:off x="0" y="1288187"/>
            <a:ext cx="9144000" cy="4869266"/>
          </a:xfrm>
          <a:prstGeom prst="rect">
            <a:avLst/>
          </a:prstGeom>
        </p:spPr>
      </p:pic>
    </p:spTree>
    <p:extLst>
      <p:ext uri="{BB962C8B-B14F-4D97-AF65-F5344CB8AC3E}">
        <p14:creationId xmlns:p14="http://schemas.microsoft.com/office/powerpoint/2010/main" val="1729886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22960" y="286604"/>
            <a:ext cx="7543800" cy="1064039"/>
          </a:xfrm>
        </p:spPr>
        <p:txBody>
          <a:bodyPr>
            <a:normAutofit/>
          </a:bodyPr>
          <a:lstStyle/>
          <a:p>
            <a:r>
              <a:rPr lang="en-US"/>
              <a:t>Baseline Image-Image </a:t>
            </a:r>
            <a:endParaRPr lang="en-US" dirty="0"/>
          </a:p>
        </p:txBody>
      </p:sp>
      <p:pic>
        <p:nvPicPr>
          <p:cNvPr id="13" name="Picture 12" descr="A diagram of a number of images&#10;&#10;Description automatically generated with medium confidence">
            <a:extLst>
              <a:ext uri="{FF2B5EF4-FFF2-40B4-BE49-F238E27FC236}">
                <a16:creationId xmlns:a16="http://schemas.microsoft.com/office/drawing/2014/main" id="{476742A8-D79A-CD1B-C992-E516419C3C8A}"/>
              </a:ext>
            </a:extLst>
          </p:cNvPr>
          <p:cNvPicPr>
            <a:picLocks noChangeAspect="1"/>
          </p:cNvPicPr>
          <p:nvPr/>
        </p:nvPicPr>
        <p:blipFill>
          <a:blip r:embed="rId4"/>
          <a:stretch>
            <a:fillRect/>
          </a:stretch>
        </p:blipFill>
        <p:spPr>
          <a:xfrm>
            <a:off x="3030339" y="1992668"/>
            <a:ext cx="3129042" cy="2732895"/>
          </a:xfrm>
          <a:prstGeom prst="rect">
            <a:avLst/>
          </a:prstGeom>
        </p:spPr>
      </p:pic>
      <p:pic>
        <p:nvPicPr>
          <p:cNvPr id="15" name="Picture 14" descr="A chart of a number of blue squares&#10;&#10;Description automatically generated with medium confidence">
            <a:extLst>
              <a:ext uri="{FF2B5EF4-FFF2-40B4-BE49-F238E27FC236}">
                <a16:creationId xmlns:a16="http://schemas.microsoft.com/office/drawing/2014/main" id="{4CD0363D-84DE-50A0-2EBB-205F407A4CA0}"/>
              </a:ext>
            </a:extLst>
          </p:cNvPr>
          <p:cNvPicPr>
            <a:picLocks noChangeAspect="1"/>
          </p:cNvPicPr>
          <p:nvPr/>
        </p:nvPicPr>
        <p:blipFill>
          <a:blip r:embed="rId5"/>
          <a:stretch>
            <a:fillRect/>
          </a:stretch>
        </p:blipFill>
        <p:spPr>
          <a:xfrm>
            <a:off x="5963463" y="1992666"/>
            <a:ext cx="3180537" cy="2732895"/>
          </a:xfrm>
          <a:prstGeom prst="rect">
            <a:avLst/>
          </a:prstGeom>
        </p:spPr>
      </p:pic>
      <p:pic>
        <p:nvPicPr>
          <p:cNvPr id="17" name="Picture 16" descr="A chart of a number of blue squares&#10;&#10;Description automatically generated with medium confidence">
            <a:extLst>
              <a:ext uri="{FF2B5EF4-FFF2-40B4-BE49-F238E27FC236}">
                <a16:creationId xmlns:a16="http://schemas.microsoft.com/office/drawing/2014/main" id="{60AFAB10-0FC3-D186-EBA8-720840F0372D}"/>
              </a:ext>
            </a:extLst>
          </p:cNvPr>
          <p:cNvPicPr>
            <a:picLocks noChangeAspect="1"/>
          </p:cNvPicPr>
          <p:nvPr/>
        </p:nvPicPr>
        <p:blipFill>
          <a:blip r:embed="rId6"/>
          <a:stretch>
            <a:fillRect/>
          </a:stretch>
        </p:blipFill>
        <p:spPr>
          <a:xfrm>
            <a:off x="0" y="1992668"/>
            <a:ext cx="3129042" cy="2732895"/>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5C0E6-4359-CC08-EC33-91DDD0055FC8}"/>
              </a:ext>
            </a:extLst>
          </p:cNvPr>
          <p:cNvSpPr>
            <a:spLocks noGrp="1"/>
          </p:cNvSpPr>
          <p:nvPr>
            <p:ph type="title"/>
          </p:nvPr>
        </p:nvSpPr>
        <p:spPr/>
        <p:txBody>
          <a:bodyPr/>
          <a:lstStyle/>
          <a:p>
            <a:r>
              <a:rPr lang="en-US" dirty="0"/>
              <a:t>Conclusion</a:t>
            </a:r>
          </a:p>
        </p:txBody>
      </p:sp>
      <p:graphicFrame>
        <p:nvGraphicFramePr>
          <p:cNvPr id="5" name="Content Placeholder 2">
            <a:extLst>
              <a:ext uri="{FF2B5EF4-FFF2-40B4-BE49-F238E27FC236}">
                <a16:creationId xmlns:a16="http://schemas.microsoft.com/office/drawing/2014/main" id="{B568598B-5D1E-1159-D9E7-829409EA1063}"/>
              </a:ext>
            </a:extLst>
          </p:cNvPr>
          <p:cNvGraphicFramePr>
            <a:graphicFrameLocks noGrp="1"/>
          </p:cNvGraphicFramePr>
          <p:nvPr>
            <p:ph idx="1"/>
            <p:extLst>
              <p:ext uri="{D42A27DB-BD31-4B8C-83A1-F6EECF244321}">
                <p14:modId xmlns:p14="http://schemas.microsoft.com/office/powerpoint/2010/main" val="3948468637"/>
              </p:ext>
            </p:extLst>
          </p:nvPr>
        </p:nvGraphicFramePr>
        <p:xfrm>
          <a:off x="822959" y="1845734"/>
          <a:ext cx="7543801" cy="4023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521592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E1AF813-2D2F-4B78-9216-388AF161E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8" name="Rectangle 47">
            <a:extLst>
              <a:ext uri="{FF2B5EF4-FFF2-40B4-BE49-F238E27FC236}">
                <a16:creationId xmlns:a16="http://schemas.microsoft.com/office/drawing/2014/main" id="{C47181D2-95D5-4439-9BDF-14D4FDC7BD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0" name="Rectangle 49">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4043" y="457200"/>
            <a:ext cx="8455914"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2049" y="521208"/>
            <a:ext cx="8359902"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colorful artwork with text&#10;&#10;Description automatically generated with medium confidence">
            <a:extLst>
              <a:ext uri="{FF2B5EF4-FFF2-40B4-BE49-F238E27FC236}">
                <a16:creationId xmlns:a16="http://schemas.microsoft.com/office/drawing/2014/main" id="{8C58A781-80E8-ED6A-79AB-23DD7D9ED48E}"/>
              </a:ext>
            </a:extLst>
          </p:cNvPr>
          <p:cNvPicPr>
            <a:picLocks noChangeAspect="1"/>
          </p:cNvPicPr>
          <p:nvPr/>
        </p:nvPicPr>
        <p:blipFill>
          <a:blip r:embed="rId3"/>
          <a:srcRect t="14699" r="2" b="19622"/>
          <a:stretch/>
        </p:blipFill>
        <p:spPr>
          <a:xfrm>
            <a:off x="632079" y="841248"/>
            <a:ext cx="7879842" cy="5175504"/>
          </a:xfrm>
          <a:prstGeom prst="rect">
            <a:avLst/>
          </a:prstGeom>
        </p:spPr>
      </p:pic>
      <p:sp>
        <p:nvSpPr>
          <p:cNvPr id="13" name="TextBox 12">
            <a:extLst>
              <a:ext uri="{FF2B5EF4-FFF2-40B4-BE49-F238E27FC236}">
                <a16:creationId xmlns:a16="http://schemas.microsoft.com/office/drawing/2014/main" id="{1B57C9B9-72F6-020A-D36A-A54EC685B999}"/>
              </a:ext>
            </a:extLst>
          </p:cNvPr>
          <p:cNvSpPr txBox="1"/>
          <p:nvPr/>
        </p:nvSpPr>
        <p:spPr>
          <a:xfrm>
            <a:off x="344043" y="6441621"/>
            <a:ext cx="2663614" cy="369332"/>
          </a:xfrm>
          <a:prstGeom prst="rect">
            <a:avLst/>
          </a:prstGeom>
          <a:noFill/>
        </p:spPr>
        <p:txBody>
          <a:bodyPr wrap="none" rtlCol="0">
            <a:spAutoFit/>
          </a:bodyPr>
          <a:lstStyle/>
          <a:p>
            <a:r>
              <a:rPr lang="en-US" i="1" dirty="0">
                <a:solidFill>
                  <a:schemeClr val="bg1"/>
                </a:solidFill>
              </a:rPr>
              <a:t>This image is AI-generated</a:t>
            </a:r>
          </a:p>
        </p:txBody>
      </p:sp>
    </p:spTree>
    <p:extLst>
      <p:ext uri="{BB962C8B-B14F-4D97-AF65-F5344CB8AC3E}">
        <p14:creationId xmlns:p14="http://schemas.microsoft.com/office/powerpoint/2010/main" val="1052358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B87D-DD9E-1F1B-7E52-A1F206ADC0C7}"/>
              </a:ext>
            </a:extLst>
          </p:cNvPr>
          <p:cNvSpPr>
            <a:spLocks noGrp="1"/>
          </p:cNvSpPr>
          <p:nvPr>
            <p:ph type="title"/>
          </p:nvPr>
        </p:nvSpPr>
        <p:spPr>
          <a:xfrm>
            <a:off x="357808" y="516835"/>
            <a:ext cx="2325102" cy="2103875"/>
          </a:xfrm>
        </p:spPr>
        <p:txBody>
          <a:bodyPr vert="horz" lIns="91440" tIns="45720" rIns="91440" bIns="45720" rtlCol="0" anchor="b">
            <a:normAutofit/>
          </a:bodyPr>
          <a:lstStyle/>
          <a:p>
            <a:r>
              <a:rPr lang="en-US" sz="3100" b="1" kern="1200" spc="-50" baseline="0" dirty="0">
                <a:solidFill>
                  <a:schemeClr val="accent2"/>
                </a:solidFill>
                <a:latin typeface="+mj-lt"/>
                <a:ea typeface="+mj-ea"/>
                <a:cs typeface="+mj-cs"/>
              </a:rPr>
              <a:t>ChatGPT</a:t>
            </a:r>
            <a:br>
              <a:rPr lang="en-US" sz="3100" b="1" kern="1200" spc="-50" baseline="0" dirty="0">
                <a:solidFill>
                  <a:schemeClr val="accent2"/>
                </a:solidFill>
                <a:latin typeface="+mj-lt"/>
                <a:ea typeface="+mj-ea"/>
                <a:cs typeface="+mj-cs"/>
              </a:rPr>
            </a:br>
            <a:r>
              <a:rPr lang="en-US" sz="3100" b="1" kern="1200" spc="-50" baseline="0" dirty="0">
                <a:solidFill>
                  <a:schemeClr val="accent2"/>
                </a:solidFill>
                <a:latin typeface="+mj-lt"/>
                <a:ea typeface="+mj-ea"/>
                <a:cs typeface="+mj-cs"/>
              </a:rPr>
              <a:t>min score</a:t>
            </a:r>
          </a:p>
        </p:txBody>
      </p:sp>
      <p:cxnSp>
        <p:nvCxnSpPr>
          <p:cNvPr id="13" name="Straight Connector 1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195" y="2633962"/>
            <a:ext cx="20574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2067E5-4325-14BD-E41F-AD42EB13F584}"/>
              </a:ext>
            </a:extLst>
          </p:cNvPr>
          <p:cNvSpPr txBox="1"/>
          <p:nvPr/>
        </p:nvSpPr>
        <p:spPr>
          <a:xfrm>
            <a:off x="369278" y="2736574"/>
            <a:ext cx="2313633" cy="3366047"/>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Put an end to someone or something.</a:t>
            </a:r>
          </a:p>
          <a:p>
            <a:pPr defTabSz="914400">
              <a:lnSpc>
                <a:spcPct val="90000"/>
              </a:lnSpc>
              <a:spcAft>
                <a:spcPts val="600"/>
              </a:spcAft>
              <a:buClr>
                <a:schemeClr val="accent1"/>
              </a:buClr>
              <a:buFont typeface="Calibri" panose="020F0502020204030204" pitchFamily="34" charset="0"/>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Score: 0.162</a:t>
            </a:r>
          </a:p>
        </p:txBody>
      </p:sp>
      <p:pic>
        <p:nvPicPr>
          <p:cNvPr id="5" name="Picture 4" descr="A toy figurine of a person standing on a person's back&#10;&#10;Description automatically generated">
            <a:extLst>
              <a:ext uri="{FF2B5EF4-FFF2-40B4-BE49-F238E27FC236}">
                <a16:creationId xmlns:a16="http://schemas.microsoft.com/office/drawing/2014/main" id="{841F5DA0-C4E1-F0DE-634E-CDD3F29E813B}"/>
              </a:ext>
            </a:extLst>
          </p:cNvPr>
          <p:cNvPicPr>
            <a:picLocks noChangeAspect="1"/>
          </p:cNvPicPr>
          <p:nvPr/>
        </p:nvPicPr>
        <p:blipFill>
          <a:blip r:embed="rId2"/>
          <a:srcRect l="238" r="11057"/>
          <a:stretch/>
        </p:blipFill>
        <p:spPr>
          <a:xfrm>
            <a:off x="3056282" y="10"/>
            <a:ext cx="6083454" cy="6857990"/>
          </a:xfrm>
          <a:prstGeom prst="rect">
            <a:avLst/>
          </a:prstGeom>
        </p:spPr>
      </p:pic>
    </p:spTree>
    <p:extLst>
      <p:ext uri="{BB962C8B-B14F-4D97-AF65-F5344CB8AC3E}">
        <p14:creationId xmlns:p14="http://schemas.microsoft.com/office/powerpoint/2010/main" val="380787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B87D-DD9E-1F1B-7E52-A1F206ADC0C7}"/>
              </a:ext>
            </a:extLst>
          </p:cNvPr>
          <p:cNvSpPr>
            <a:spLocks noGrp="1"/>
          </p:cNvSpPr>
          <p:nvPr>
            <p:ph type="title"/>
          </p:nvPr>
        </p:nvSpPr>
        <p:spPr>
          <a:xfrm>
            <a:off x="357808" y="516835"/>
            <a:ext cx="2325102" cy="2103875"/>
          </a:xfrm>
        </p:spPr>
        <p:txBody>
          <a:bodyPr vert="horz" lIns="91440" tIns="45720" rIns="91440" bIns="45720" rtlCol="0" anchor="b">
            <a:normAutofit/>
          </a:bodyPr>
          <a:lstStyle/>
          <a:p>
            <a:r>
              <a:rPr lang="en-US" sz="3100" b="1" kern="1200" spc="-50" baseline="0" dirty="0">
                <a:solidFill>
                  <a:schemeClr val="accent2"/>
                </a:solidFill>
                <a:latin typeface="+mj-lt"/>
                <a:ea typeface="+mj-ea"/>
                <a:cs typeface="+mj-cs"/>
              </a:rPr>
              <a:t>SD </a:t>
            </a:r>
            <a:r>
              <a:rPr lang="en-US" sz="3100" b="1" dirty="0">
                <a:solidFill>
                  <a:schemeClr val="accent2"/>
                </a:solidFill>
              </a:rPr>
              <a:t>1.5</a:t>
            </a:r>
            <a:r>
              <a:rPr lang="en-US" sz="3100" b="1" kern="1200" spc="-50" baseline="0" dirty="0">
                <a:solidFill>
                  <a:schemeClr val="accent2"/>
                </a:solidFill>
                <a:latin typeface="+mj-lt"/>
                <a:ea typeface="+mj-ea"/>
                <a:cs typeface="+mj-cs"/>
              </a:rPr>
              <a:t> </a:t>
            </a:r>
            <a:br>
              <a:rPr lang="en-US" sz="3100" b="1" kern="1200" spc="-50" baseline="0" dirty="0">
                <a:solidFill>
                  <a:schemeClr val="accent2"/>
                </a:solidFill>
                <a:latin typeface="+mj-lt"/>
                <a:ea typeface="+mj-ea"/>
                <a:cs typeface="+mj-cs"/>
              </a:rPr>
            </a:br>
            <a:r>
              <a:rPr lang="en-US" sz="3100" b="1" kern="1200" spc="-50" baseline="0" dirty="0">
                <a:solidFill>
                  <a:schemeClr val="accent2"/>
                </a:solidFill>
                <a:latin typeface="+mj-lt"/>
                <a:ea typeface="+mj-ea"/>
                <a:cs typeface="+mj-cs"/>
              </a:rPr>
              <a:t>min score</a:t>
            </a:r>
          </a:p>
        </p:txBody>
      </p:sp>
      <p:cxnSp>
        <p:nvCxnSpPr>
          <p:cNvPr id="27" name="Straight Connector 26">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195" y="2633962"/>
            <a:ext cx="20574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2067E5-4325-14BD-E41F-AD42EB13F584}"/>
              </a:ext>
            </a:extLst>
          </p:cNvPr>
          <p:cNvSpPr txBox="1"/>
          <p:nvPr/>
        </p:nvSpPr>
        <p:spPr>
          <a:xfrm>
            <a:off x="369278" y="2736574"/>
            <a:ext cx="2313633" cy="3366047"/>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endParaRPr lang="en-US" sz="13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300" dirty="0" err="1">
                <a:solidFill>
                  <a:schemeClr val="tx1">
                    <a:lumMod val="75000"/>
                    <a:lumOff val="25000"/>
                  </a:schemeClr>
                </a:solidFill>
              </a:rPr>
              <a:t>Einen</a:t>
            </a:r>
            <a:r>
              <a:rPr lang="en-US" sz="1300" dirty="0">
                <a:solidFill>
                  <a:schemeClr val="tx1">
                    <a:lumMod val="75000"/>
                    <a:lumOff val="25000"/>
                  </a:schemeClr>
                </a:solidFill>
              </a:rPr>
              <a:t> Zahn </a:t>
            </a:r>
            <a:r>
              <a:rPr lang="en-US" sz="1300" dirty="0" err="1">
                <a:solidFill>
                  <a:schemeClr val="tx1">
                    <a:lumMod val="75000"/>
                    <a:lumOff val="25000"/>
                  </a:schemeClr>
                </a:solidFill>
              </a:rPr>
              <a:t>zulegen</a:t>
            </a:r>
            <a:r>
              <a:rPr lang="en-US" sz="1300" dirty="0">
                <a:solidFill>
                  <a:schemeClr val="tx1">
                    <a:lumMod val="75000"/>
                    <a:lumOff val="25000"/>
                  </a:schemeClr>
                </a:solidFill>
              </a:rPr>
              <a:t>.</a:t>
            </a:r>
          </a:p>
          <a:p>
            <a:pPr marL="285750" indent="-285750" defTabSz="914400">
              <a:lnSpc>
                <a:spcPct val="90000"/>
              </a:lnSpc>
              <a:spcAft>
                <a:spcPts val="600"/>
              </a:spcAft>
              <a:buClr>
                <a:schemeClr val="accent1"/>
              </a:buClr>
              <a:buFont typeface="Calibri" panose="020F0502020204030204" pitchFamily="34" charset="0"/>
              <a:buChar char="-"/>
            </a:pPr>
            <a:endParaRPr lang="en-US" sz="13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300" dirty="0">
                <a:solidFill>
                  <a:schemeClr val="tx1">
                    <a:lumMod val="75000"/>
                    <a:lumOff val="25000"/>
                  </a:schemeClr>
                </a:solidFill>
              </a:rPr>
              <a:t>Score: 0.007</a:t>
            </a:r>
          </a:p>
        </p:txBody>
      </p:sp>
      <p:pic>
        <p:nvPicPr>
          <p:cNvPr id="4" name="Picture 3" descr="A pile of small gray keys&#10;&#10;Description automatically generated">
            <a:extLst>
              <a:ext uri="{FF2B5EF4-FFF2-40B4-BE49-F238E27FC236}">
                <a16:creationId xmlns:a16="http://schemas.microsoft.com/office/drawing/2014/main" id="{BDC2535C-43D1-99C0-F5B0-AE601F4D57B9}"/>
              </a:ext>
            </a:extLst>
          </p:cNvPr>
          <p:cNvPicPr>
            <a:picLocks noChangeAspect="1"/>
          </p:cNvPicPr>
          <p:nvPr/>
        </p:nvPicPr>
        <p:blipFill>
          <a:blip r:embed="rId3"/>
          <a:srcRect l="5683" r="5611"/>
          <a:stretch/>
        </p:blipFill>
        <p:spPr>
          <a:xfrm>
            <a:off x="3056282" y="10"/>
            <a:ext cx="6083454" cy="6857990"/>
          </a:xfrm>
          <a:prstGeom prst="rect">
            <a:avLst/>
          </a:prstGeom>
        </p:spPr>
      </p:pic>
    </p:spTree>
    <p:extLst>
      <p:ext uri="{BB962C8B-B14F-4D97-AF65-F5344CB8AC3E}">
        <p14:creationId xmlns:p14="http://schemas.microsoft.com/office/powerpoint/2010/main" val="4026825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B87D-DD9E-1F1B-7E52-A1F206ADC0C7}"/>
              </a:ext>
            </a:extLst>
          </p:cNvPr>
          <p:cNvSpPr>
            <a:spLocks noGrp="1"/>
          </p:cNvSpPr>
          <p:nvPr>
            <p:ph type="title"/>
          </p:nvPr>
        </p:nvSpPr>
        <p:spPr>
          <a:xfrm>
            <a:off x="357808" y="516835"/>
            <a:ext cx="2325102" cy="2103875"/>
          </a:xfrm>
        </p:spPr>
        <p:txBody>
          <a:bodyPr vert="horz" lIns="91440" tIns="45720" rIns="91440" bIns="45720" rtlCol="0" anchor="b">
            <a:normAutofit/>
          </a:bodyPr>
          <a:lstStyle/>
          <a:p>
            <a:r>
              <a:rPr lang="en-US" sz="3100" b="1" kern="1200" spc="-50" baseline="0" dirty="0">
                <a:solidFill>
                  <a:schemeClr val="accent2"/>
                </a:solidFill>
                <a:latin typeface="+mj-lt"/>
                <a:ea typeface="+mj-ea"/>
                <a:cs typeface="+mj-cs"/>
              </a:rPr>
              <a:t>SD Cascade max score</a:t>
            </a:r>
          </a:p>
        </p:txBody>
      </p:sp>
      <p:cxnSp>
        <p:nvCxnSpPr>
          <p:cNvPr id="13" name="Straight Connector 1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195" y="2633962"/>
            <a:ext cx="20574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2067E5-4325-14BD-E41F-AD42EB13F584}"/>
              </a:ext>
            </a:extLst>
          </p:cNvPr>
          <p:cNvSpPr txBox="1"/>
          <p:nvPr/>
        </p:nvSpPr>
        <p:spPr>
          <a:xfrm>
            <a:off x="369278" y="2736574"/>
            <a:ext cx="2313633" cy="3366047"/>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To tempt fate.</a:t>
            </a:r>
          </a:p>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Score: 0.383</a:t>
            </a:r>
          </a:p>
        </p:txBody>
      </p:sp>
      <p:pic>
        <p:nvPicPr>
          <p:cNvPr id="4" name="Picture 3" descr="A person walking on a rope&#10;&#10;Description automatically generated">
            <a:extLst>
              <a:ext uri="{FF2B5EF4-FFF2-40B4-BE49-F238E27FC236}">
                <a16:creationId xmlns:a16="http://schemas.microsoft.com/office/drawing/2014/main" id="{5FE8BAC0-C2EA-990B-3187-3AC4DD587FAC}"/>
              </a:ext>
            </a:extLst>
          </p:cNvPr>
          <p:cNvPicPr>
            <a:picLocks noChangeAspect="1"/>
          </p:cNvPicPr>
          <p:nvPr/>
        </p:nvPicPr>
        <p:blipFill>
          <a:blip r:embed="rId2"/>
          <a:srcRect r="11294"/>
          <a:stretch/>
        </p:blipFill>
        <p:spPr>
          <a:xfrm>
            <a:off x="3056282" y="10"/>
            <a:ext cx="6083454" cy="6857990"/>
          </a:xfrm>
          <a:prstGeom prst="rect">
            <a:avLst/>
          </a:prstGeom>
        </p:spPr>
      </p:pic>
    </p:spTree>
    <p:extLst>
      <p:ext uri="{BB962C8B-B14F-4D97-AF65-F5344CB8AC3E}">
        <p14:creationId xmlns:p14="http://schemas.microsoft.com/office/powerpoint/2010/main" val="18424958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B87D-DD9E-1F1B-7E52-A1F206ADC0C7}"/>
              </a:ext>
            </a:extLst>
          </p:cNvPr>
          <p:cNvSpPr>
            <a:spLocks noGrp="1"/>
          </p:cNvSpPr>
          <p:nvPr>
            <p:ph type="title"/>
          </p:nvPr>
        </p:nvSpPr>
        <p:spPr>
          <a:xfrm>
            <a:off x="357808" y="516835"/>
            <a:ext cx="2325102" cy="2103875"/>
          </a:xfrm>
        </p:spPr>
        <p:txBody>
          <a:bodyPr vert="horz" lIns="91440" tIns="45720" rIns="91440" bIns="45720" rtlCol="0" anchor="b">
            <a:normAutofit/>
          </a:bodyPr>
          <a:lstStyle/>
          <a:p>
            <a:r>
              <a:rPr lang="en-US" sz="3100" b="1" kern="1200" spc="-50" baseline="0" dirty="0">
                <a:solidFill>
                  <a:schemeClr val="accent2"/>
                </a:solidFill>
                <a:latin typeface="+mj-lt"/>
                <a:ea typeface="+mj-ea"/>
                <a:cs typeface="+mj-cs"/>
              </a:rPr>
              <a:t>SD XL </a:t>
            </a:r>
            <a:br>
              <a:rPr lang="en-US" sz="3100" b="1" kern="1200" spc="-50" baseline="0" dirty="0">
                <a:solidFill>
                  <a:schemeClr val="accent2"/>
                </a:solidFill>
                <a:latin typeface="+mj-lt"/>
                <a:ea typeface="+mj-ea"/>
                <a:cs typeface="+mj-cs"/>
              </a:rPr>
            </a:br>
            <a:r>
              <a:rPr lang="en-US" sz="3100" b="1" kern="1200" spc="-50" baseline="0" dirty="0">
                <a:solidFill>
                  <a:schemeClr val="accent2"/>
                </a:solidFill>
                <a:latin typeface="+mj-lt"/>
                <a:ea typeface="+mj-ea"/>
                <a:cs typeface="+mj-cs"/>
              </a:rPr>
              <a:t>max score</a:t>
            </a:r>
          </a:p>
        </p:txBody>
      </p:sp>
      <p:cxnSp>
        <p:nvCxnSpPr>
          <p:cNvPr id="20" name="Straight Connector 19">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195" y="2633962"/>
            <a:ext cx="20574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2067E5-4325-14BD-E41F-AD42EB13F584}"/>
              </a:ext>
            </a:extLst>
          </p:cNvPr>
          <p:cNvSpPr txBox="1"/>
          <p:nvPr/>
        </p:nvSpPr>
        <p:spPr>
          <a:xfrm>
            <a:off x="369278" y="2736574"/>
            <a:ext cx="2313633" cy="3366047"/>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Den Kopf in den Sand </a:t>
            </a:r>
            <a:r>
              <a:rPr lang="en-US" sz="1400" dirty="0" err="1">
                <a:solidFill>
                  <a:schemeClr val="tx1">
                    <a:lumMod val="75000"/>
                    <a:lumOff val="25000"/>
                  </a:schemeClr>
                </a:solidFill>
              </a:rPr>
              <a:t>stecken</a:t>
            </a:r>
            <a:r>
              <a:rPr lang="en-US" sz="1400" dirty="0">
                <a:solidFill>
                  <a:schemeClr val="tx1">
                    <a:lumMod val="75000"/>
                    <a:lumOff val="25000"/>
                  </a:schemeClr>
                </a:solidFill>
              </a:rPr>
              <a:t>.</a:t>
            </a:r>
          </a:p>
          <a:p>
            <a:pPr marL="285750" indent="-285750" defTabSz="914400">
              <a:lnSpc>
                <a:spcPct val="90000"/>
              </a:lnSpc>
              <a:spcAft>
                <a:spcPts val="600"/>
              </a:spcAft>
              <a:buClr>
                <a:schemeClr val="accent1"/>
              </a:buClr>
              <a:buFont typeface="Calibri" panose="020F0502020204030204" pitchFamily="34" charset="0"/>
              <a:buChar char="-"/>
            </a:pPr>
            <a:endParaRPr lang="en-US" sz="14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400" dirty="0">
                <a:solidFill>
                  <a:schemeClr val="tx1">
                    <a:lumMod val="75000"/>
                    <a:lumOff val="25000"/>
                  </a:schemeClr>
                </a:solidFill>
              </a:rPr>
              <a:t>Score: 0.286</a:t>
            </a:r>
          </a:p>
        </p:txBody>
      </p:sp>
      <p:pic>
        <p:nvPicPr>
          <p:cNvPr id="5" name="Picture 4" descr="A person drawing in the sand&#10;&#10;Description automatically generated">
            <a:extLst>
              <a:ext uri="{FF2B5EF4-FFF2-40B4-BE49-F238E27FC236}">
                <a16:creationId xmlns:a16="http://schemas.microsoft.com/office/drawing/2014/main" id="{97F68A85-1CCE-3A8F-41B3-D9A2DE21DB6D}"/>
              </a:ext>
            </a:extLst>
          </p:cNvPr>
          <p:cNvPicPr>
            <a:picLocks noChangeAspect="1"/>
          </p:cNvPicPr>
          <p:nvPr/>
        </p:nvPicPr>
        <p:blipFill>
          <a:blip r:embed="rId3"/>
          <a:srcRect r="11294"/>
          <a:stretch/>
        </p:blipFill>
        <p:spPr>
          <a:xfrm>
            <a:off x="3056282" y="10"/>
            <a:ext cx="6083454" cy="6857990"/>
          </a:xfrm>
          <a:prstGeom prst="rect">
            <a:avLst/>
          </a:prstGeom>
        </p:spPr>
      </p:pic>
    </p:spTree>
    <p:extLst>
      <p:ext uri="{BB962C8B-B14F-4D97-AF65-F5344CB8AC3E}">
        <p14:creationId xmlns:p14="http://schemas.microsoft.com/office/powerpoint/2010/main" val="4399858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7DF82943-E638-DDAC-8050-C32D7F9EBD75}"/>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Image Generation Models</a:t>
            </a:r>
          </a:p>
        </p:txBody>
      </p:sp>
      <p:sp>
        <p:nvSpPr>
          <p:cNvPr id="16" name="Rectangle 15">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778BB0F0-0EF2-0B9A-8574-5FE677D7A116}"/>
              </a:ext>
            </a:extLst>
          </p:cNvPr>
          <p:cNvGraphicFramePr>
            <a:graphicFrameLocks noGrp="1"/>
          </p:cNvGraphicFramePr>
          <p:nvPr>
            <p:ph idx="1"/>
            <p:extLst>
              <p:ext uri="{D42A27DB-BD31-4B8C-83A1-F6EECF244321}">
                <p14:modId xmlns:p14="http://schemas.microsoft.com/office/powerpoint/2010/main" val="1522593763"/>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76313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02B87D-DD9E-1F1B-7E52-A1F206ADC0C7}"/>
              </a:ext>
            </a:extLst>
          </p:cNvPr>
          <p:cNvSpPr>
            <a:spLocks noGrp="1"/>
          </p:cNvSpPr>
          <p:nvPr>
            <p:ph type="title"/>
          </p:nvPr>
        </p:nvSpPr>
        <p:spPr>
          <a:xfrm>
            <a:off x="357808" y="516835"/>
            <a:ext cx="2325102" cy="2103875"/>
          </a:xfrm>
        </p:spPr>
        <p:txBody>
          <a:bodyPr vert="horz" lIns="91440" tIns="45720" rIns="91440" bIns="45720" rtlCol="0" anchor="b">
            <a:normAutofit/>
          </a:bodyPr>
          <a:lstStyle/>
          <a:p>
            <a:r>
              <a:rPr lang="en-US" sz="3100" kern="1200" spc="-50" baseline="0" dirty="0">
                <a:solidFill>
                  <a:schemeClr val="accent2"/>
                </a:solidFill>
                <a:latin typeface="+mj-lt"/>
                <a:ea typeface="+mj-ea"/>
                <a:cs typeface="+mj-cs"/>
              </a:rPr>
              <a:t>SD 1.5 </a:t>
            </a:r>
            <a:br>
              <a:rPr lang="en-US" sz="3100" kern="1200" spc="-50" baseline="0" dirty="0">
                <a:solidFill>
                  <a:schemeClr val="accent2"/>
                </a:solidFill>
                <a:latin typeface="+mj-lt"/>
                <a:ea typeface="+mj-ea"/>
                <a:cs typeface="+mj-cs"/>
              </a:rPr>
            </a:br>
            <a:r>
              <a:rPr lang="en-US" sz="3100" kern="1200" spc="-50" baseline="0" dirty="0">
                <a:solidFill>
                  <a:schemeClr val="accent2"/>
                </a:solidFill>
                <a:latin typeface="+mj-lt"/>
                <a:ea typeface="+mj-ea"/>
                <a:cs typeface="+mj-cs"/>
              </a:rPr>
              <a:t>max score</a:t>
            </a:r>
          </a:p>
        </p:txBody>
      </p:sp>
      <p:cxnSp>
        <p:nvCxnSpPr>
          <p:cNvPr id="34" name="Straight Connector 33">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43195" y="2633962"/>
            <a:ext cx="20574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2067E5-4325-14BD-E41F-AD42EB13F584}"/>
              </a:ext>
            </a:extLst>
          </p:cNvPr>
          <p:cNvSpPr txBox="1"/>
          <p:nvPr/>
        </p:nvSpPr>
        <p:spPr>
          <a:xfrm>
            <a:off x="369278" y="2736574"/>
            <a:ext cx="2313633" cy="3366047"/>
          </a:xfrm>
          <a:prstGeom prst="rect">
            <a:avLst/>
          </a:prstGeom>
        </p:spPr>
        <p:txBody>
          <a:bodyPr vert="horz" lIns="0" tIns="45720" rIns="0" bIns="45720" rtlCol="0">
            <a:normAutofit/>
          </a:bodyPr>
          <a:lstStyle/>
          <a:p>
            <a:pPr marL="285750" indent="-285750" defTabSz="914400">
              <a:lnSpc>
                <a:spcPct val="90000"/>
              </a:lnSpc>
              <a:spcAft>
                <a:spcPts val="600"/>
              </a:spcAft>
              <a:buClr>
                <a:schemeClr val="accent1"/>
              </a:buClr>
              <a:buFont typeface="Calibri" panose="020F0502020204030204" pitchFamily="34" charset="0"/>
              <a:buChar char="-"/>
            </a:pPr>
            <a:endParaRPr lang="en-US" sz="13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300" dirty="0">
                <a:solidFill>
                  <a:schemeClr val="tx1">
                    <a:lumMod val="75000"/>
                    <a:lumOff val="25000"/>
                  </a:schemeClr>
                </a:solidFill>
              </a:rPr>
              <a:t>Can't see the forest for the trees.</a:t>
            </a:r>
          </a:p>
          <a:p>
            <a:pPr marL="285750" indent="-285750" defTabSz="914400">
              <a:lnSpc>
                <a:spcPct val="90000"/>
              </a:lnSpc>
              <a:spcAft>
                <a:spcPts val="600"/>
              </a:spcAft>
              <a:buClr>
                <a:schemeClr val="accent1"/>
              </a:buClr>
              <a:buFont typeface="Calibri" panose="020F0502020204030204" pitchFamily="34" charset="0"/>
              <a:buChar char="-"/>
            </a:pPr>
            <a:endParaRPr lang="en-US" sz="1300"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
            </a:pPr>
            <a:r>
              <a:rPr lang="en-US" sz="1300" dirty="0">
                <a:solidFill>
                  <a:schemeClr val="tx1">
                    <a:lumMod val="75000"/>
                    <a:lumOff val="25000"/>
                  </a:schemeClr>
                </a:solidFill>
              </a:rPr>
              <a:t>Score: 0.31</a:t>
            </a:r>
          </a:p>
        </p:txBody>
      </p:sp>
      <p:pic>
        <p:nvPicPr>
          <p:cNvPr id="5" name="Picture 4" descr="A person standing in a forest&#10;&#10;Description automatically generated">
            <a:extLst>
              <a:ext uri="{FF2B5EF4-FFF2-40B4-BE49-F238E27FC236}">
                <a16:creationId xmlns:a16="http://schemas.microsoft.com/office/drawing/2014/main" id="{DF6FA925-9BC9-48EB-685D-D8000191FBD7}"/>
              </a:ext>
            </a:extLst>
          </p:cNvPr>
          <p:cNvPicPr>
            <a:picLocks noChangeAspect="1"/>
          </p:cNvPicPr>
          <p:nvPr/>
        </p:nvPicPr>
        <p:blipFill>
          <a:blip r:embed="rId3"/>
          <a:srcRect l="8384" r="2910"/>
          <a:stretch/>
        </p:blipFill>
        <p:spPr>
          <a:xfrm>
            <a:off x="3056282" y="10"/>
            <a:ext cx="6083454" cy="6857990"/>
          </a:xfrm>
          <a:prstGeom prst="rect">
            <a:avLst/>
          </a:prstGeom>
        </p:spPr>
      </p:pic>
    </p:spTree>
    <p:extLst>
      <p:ext uri="{BB962C8B-B14F-4D97-AF65-F5344CB8AC3E}">
        <p14:creationId xmlns:p14="http://schemas.microsoft.com/office/powerpoint/2010/main" val="3586461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0C62ED0C-D0B0-B251-CA87-AA711418D05F}"/>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CLIP models</a:t>
            </a:r>
          </a:p>
        </p:txBody>
      </p:sp>
      <p:sp>
        <p:nvSpPr>
          <p:cNvPr id="27" name="Rectangle 26">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8" name="Content Placeholder 2">
            <a:extLst>
              <a:ext uri="{FF2B5EF4-FFF2-40B4-BE49-F238E27FC236}">
                <a16:creationId xmlns:a16="http://schemas.microsoft.com/office/drawing/2014/main" id="{6F9D9CD9-D7E8-986A-A012-7986F8FD21E9}"/>
              </a:ext>
            </a:extLst>
          </p:cNvPr>
          <p:cNvGraphicFramePr>
            <a:graphicFrameLocks noGrp="1"/>
          </p:cNvGraphicFramePr>
          <p:nvPr>
            <p:ph idx="1"/>
            <p:extLst>
              <p:ext uri="{D42A27DB-BD31-4B8C-83A1-F6EECF244321}">
                <p14:modId xmlns:p14="http://schemas.microsoft.com/office/powerpoint/2010/main" val="2262334952"/>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91742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57B04E7A-E1D8-1669-89D7-7DC38D42C318}"/>
              </a:ext>
            </a:extLst>
          </p:cNvPr>
          <p:cNvSpPr>
            <a:spLocks noGrp="1"/>
          </p:cNvSpPr>
          <p:nvPr>
            <p:ph type="title"/>
          </p:nvPr>
        </p:nvSpPr>
        <p:spPr>
          <a:xfrm>
            <a:off x="369277" y="605896"/>
            <a:ext cx="2313633" cy="5646208"/>
          </a:xfrm>
        </p:spPr>
        <p:txBody>
          <a:bodyPr anchor="ctr">
            <a:normAutofit/>
          </a:bodyPr>
          <a:lstStyle/>
          <a:p>
            <a:r>
              <a:rPr lang="en-US" sz="3100">
                <a:solidFill>
                  <a:srgbClr val="FFFFFF"/>
                </a:solidFill>
              </a:rPr>
              <a:t>Methodology</a:t>
            </a:r>
          </a:p>
        </p:txBody>
      </p:sp>
      <p:sp>
        <p:nvSpPr>
          <p:cNvPr id="7" name="Rectangle 6">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 name="Content Placeholder 2">
            <a:extLst>
              <a:ext uri="{FF2B5EF4-FFF2-40B4-BE49-F238E27FC236}">
                <a16:creationId xmlns:a16="http://schemas.microsoft.com/office/drawing/2014/main" id="{264FB781-2029-3F6B-9444-82E6BB124490}"/>
              </a:ext>
            </a:extLst>
          </p:cNvPr>
          <p:cNvSpPr>
            <a:spLocks noGrp="1"/>
          </p:cNvSpPr>
          <p:nvPr>
            <p:ph idx="1"/>
          </p:nvPr>
        </p:nvSpPr>
        <p:spPr>
          <a:xfrm>
            <a:off x="3556512" y="605896"/>
            <a:ext cx="4810247" cy="5646208"/>
          </a:xfrm>
        </p:spPr>
        <p:txBody>
          <a:bodyPr anchor="ctr">
            <a:normAutofit/>
          </a:bodyPr>
          <a:lstStyle/>
          <a:p>
            <a:r>
              <a:rPr lang="en-US" b="1" dirty="0"/>
              <a:t>Comparison:</a:t>
            </a:r>
          </a:p>
          <a:p>
            <a:pPr lvl="1"/>
            <a:endParaRPr lang="en-US" dirty="0"/>
          </a:p>
          <a:p>
            <a:pPr lvl="1">
              <a:lnSpc>
                <a:spcPct val="250000"/>
              </a:lnSpc>
            </a:pPr>
            <a:r>
              <a:rPr lang="en-US" dirty="0"/>
              <a:t>Image generation models.</a:t>
            </a:r>
          </a:p>
          <a:p>
            <a:pPr lvl="1">
              <a:lnSpc>
                <a:spcPct val="250000"/>
              </a:lnSpc>
            </a:pPr>
            <a:r>
              <a:rPr lang="en-US" dirty="0"/>
              <a:t>Prompt length and details.</a:t>
            </a:r>
          </a:p>
          <a:p>
            <a:pPr lvl="1">
              <a:lnSpc>
                <a:spcPct val="250000"/>
              </a:lnSpc>
            </a:pPr>
            <a:r>
              <a:rPr lang="en-US" dirty="0"/>
              <a:t>Language bias between English and German.</a:t>
            </a:r>
          </a:p>
          <a:p>
            <a:pPr lvl="1">
              <a:lnSpc>
                <a:spcPct val="250000"/>
              </a:lnSpc>
            </a:pPr>
            <a:r>
              <a:rPr lang="en-US" dirty="0"/>
              <a:t>CLIP models.</a:t>
            </a:r>
          </a:p>
        </p:txBody>
      </p:sp>
    </p:spTree>
    <p:extLst>
      <p:ext uri="{BB962C8B-B14F-4D97-AF65-F5344CB8AC3E}">
        <p14:creationId xmlns:p14="http://schemas.microsoft.com/office/powerpoint/2010/main" val="291359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A086F-2DB4-EA4B-B463-E6BA152D0DD8}"/>
              </a:ext>
            </a:extLst>
          </p:cNvPr>
          <p:cNvSpPr>
            <a:spLocks noGrp="1"/>
          </p:cNvSpPr>
          <p:nvPr>
            <p:ph type="title"/>
          </p:nvPr>
        </p:nvSpPr>
        <p:spPr>
          <a:xfrm>
            <a:off x="822960" y="286603"/>
            <a:ext cx="7543800" cy="1450757"/>
          </a:xfrm>
        </p:spPr>
        <p:txBody>
          <a:bodyPr>
            <a:normAutofit/>
          </a:bodyPr>
          <a:lstStyle/>
          <a:p>
            <a:r>
              <a:rPr lang="en-US"/>
              <a:t>Prompt length and detail</a:t>
            </a:r>
          </a:p>
        </p:txBody>
      </p:sp>
      <p:graphicFrame>
        <p:nvGraphicFramePr>
          <p:cNvPr id="5" name="Content Placeholder 2">
            <a:extLst>
              <a:ext uri="{FF2B5EF4-FFF2-40B4-BE49-F238E27FC236}">
                <a16:creationId xmlns:a16="http://schemas.microsoft.com/office/drawing/2014/main" id="{D39C057B-07A8-ECE3-C87B-C28F05DEBB8F}"/>
              </a:ext>
            </a:extLst>
          </p:cNvPr>
          <p:cNvGraphicFramePr>
            <a:graphicFrameLocks noGrp="1"/>
          </p:cNvGraphicFramePr>
          <p:nvPr>
            <p:ph idx="1"/>
            <p:extLst>
              <p:ext uri="{D42A27DB-BD31-4B8C-83A1-F6EECF244321}">
                <p14:modId xmlns:p14="http://schemas.microsoft.com/office/powerpoint/2010/main" val="1962220606"/>
              </p:ext>
            </p:extLst>
          </p:nvPr>
        </p:nvGraphicFramePr>
        <p:xfrm>
          <a:off x="822722" y="2098515"/>
          <a:ext cx="7543800" cy="37860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956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9FEEE-FA6F-BA83-D0E6-65F8EB80488A}"/>
              </a:ext>
            </a:extLst>
          </p:cNvPr>
          <p:cNvSpPr>
            <a:spLocks noGrp="1"/>
          </p:cNvSpPr>
          <p:nvPr>
            <p:ph type="title"/>
          </p:nvPr>
        </p:nvSpPr>
        <p:spPr>
          <a:xfrm>
            <a:off x="475499" y="4550229"/>
            <a:ext cx="8181805" cy="1057655"/>
          </a:xfrm>
        </p:spPr>
        <p:txBody>
          <a:bodyPr vert="horz" lIns="91440" tIns="45720" rIns="91440" bIns="45720" rtlCol="0" anchor="b">
            <a:normAutofit/>
          </a:bodyPr>
          <a:lstStyle/>
          <a:p>
            <a:r>
              <a:rPr lang="en-US" sz="2100" dirty="0">
                <a:solidFill>
                  <a:schemeClr val="tx1">
                    <a:lumMod val="85000"/>
                    <a:lumOff val="15000"/>
                  </a:schemeClr>
                </a:solidFill>
              </a:rPr>
              <a:t>- </a:t>
            </a:r>
            <a:r>
              <a:rPr lang="en-US" sz="2100" b="1" dirty="0">
                <a:solidFill>
                  <a:schemeClr val="tx1">
                    <a:lumMod val="85000"/>
                    <a:lumOff val="15000"/>
                  </a:schemeClr>
                </a:solidFill>
              </a:rPr>
              <a:t>Literal</a:t>
            </a:r>
            <a:r>
              <a:rPr lang="en-US" sz="2100" dirty="0">
                <a:solidFill>
                  <a:schemeClr val="tx1">
                    <a:lumMod val="85000"/>
                    <a:lumOff val="15000"/>
                  </a:schemeClr>
                </a:solidFill>
              </a:rPr>
              <a:t>: Throw in the towel</a:t>
            </a:r>
            <a:br>
              <a:rPr lang="en-US" sz="2100" dirty="0">
                <a:solidFill>
                  <a:schemeClr val="tx1">
                    <a:lumMod val="85000"/>
                    <a:lumOff val="15000"/>
                  </a:schemeClr>
                </a:solidFill>
              </a:rPr>
            </a:br>
            <a:r>
              <a:rPr lang="en-US" sz="2100" dirty="0">
                <a:solidFill>
                  <a:schemeClr val="tx1">
                    <a:lumMod val="85000"/>
                    <a:lumOff val="15000"/>
                  </a:schemeClr>
                </a:solidFill>
              </a:rPr>
              <a:t>- </a:t>
            </a:r>
            <a:r>
              <a:rPr lang="en-US" sz="2100" b="1" dirty="0">
                <a:solidFill>
                  <a:schemeClr val="tx1">
                    <a:lumMod val="85000"/>
                    <a:lumOff val="15000"/>
                  </a:schemeClr>
                </a:solidFill>
              </a:rPr>
              <a:t>Elaborative</a:t>
            </a:r>
            <a:r>
              <a:rPr lang="en-US" sz="2100" dirty="0">
                <a:solidFill>
                  <a:schemeClr val="tx1">
                    <a:lumMod val="85000"/>
                    <a:lumOff val="15000"/>
                  </a:schemeClr>
                </a:solidFill>
              </a:rPr>
              <a:t>: A person throwing a towel into a boxing ring, symbolizing giving up or surrendering in a dramatic scene.</a:t>
            </a:r>
          </a:p>
        </p:txBody>
      </p:sp>
      <p:sp>
        <p:nvSpPr>
          <p:cNvPr id="3" name="TextBox 2">
            <a:extLst>
              <a:ext uri="{FF2B5EF4-FFF2-40B4-BE49-F238E27FC236}">
                <a16:creationId xmlns:a16="http://schemas.microsoft.com/office/drawing/2014/main" id="{DF7A5C5A-7181-1C9E-4FB9-802A8E7226C0}"/>
              </a:ext>
            </a:extLst>
          </p:cNvPr>
          <p:cNvSpPr txBox="1"/>
          <p:nvPr/>
        </p:nvSpPr>
        <p:spPr>
          <a:xfrm>
            <a:off x="475499" y="5727515"/>
            <a:ext cx="8193826" cy="515477"/>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1700" cap="all" spc="200" dirty="0">
                <a:solidFill>
                  <a:schemeClr val="tx1">
                    <a:lumMod val="85000"/>
                    <a:lumOff val="15000"/>
                  </a:schemeClr>
                </a:solidFill>
                <a:latin typeface="+mj-lt"/>
              </a:rPr>
              <a:t>Literal Prompt vs Elaborative Prompt (</a:t>
            </a:r>
            <a:r>
              <a:rPr lang="en-US" sz="1700" b="1" cap="all" spc="200" dirty="0">
                <a:solidFill>
                  <a:schemeClr val="tx1">
                    <a:lumMod val="85000"/>
                    <a:lumOff val="15000"/>
                  </a:schemeClr>
                </a:solidFill>
                <a:latin typeface="+mj-lt"/>
              </a:rPr>
              <a:t>ChatGPT</a:t>
            </a:r>
            <a:r>
              <a:rPr lang="en-US" sz="1700" cap="all" spc="200" dirty="0">
                <a:solidFill>
                  <a:schemeClr val="tx1">
                    <a:lumMod val="85000"/>
                    <a:lumOff val="15000"/>
                  </a:schemeClr>
                </a:solidFill>
                <a:latin typeface="+mj-lt"/>
              </a:rPr>
              <a:t>)</a:t>
            </a:r>
          </a:p>
        </p:txBody>
      </p:sp>
      <p:pic>
        <p:nvPicPr>
          <p:cNvPr id="7" name="Picture 6" descr="A person in a boxing ring&#10;&#10;Description automatically generated">
            <a:extLst>
              <a:ext uri="{FF2B5EF4-FFF2-40B4-BE49-F238E27FC236}">
                <a16:creationId xmlns:a16="http://schemas.microsoft.com/office/drawing/2014/main" id="{403AFA79-03A4-412A-DAB9-7878F167C1AE}"/>
              </a:ext>
            </a:extLst>
          </p:cNvPr>
          <p:cNvPicPr>
            <a:picLocks noChangeAspect="1"/>
          </p:cNvPicPr>
          <p:nvPr/>
        </p:nvPicPr>
        <p:blipFill>
          <a:blip r:embed="rId3"/>
          <a:stretch>
            <a:fillRect/>
          </a:stretch>
        </p:blipFill>
        <p:spPr>
          <a:xfrm>
            <a:off x="4910687" y="649340"/>
            <a:ext cx="3602736" cy="3602736"/>
          </a:xfrm>
          <a:prstGeom prst="rect">
            <a:avLst/>
          </a:prstGeom>
        </p:spPr>
      </p:pic>
      <p:sp>
        <p:nvSpPr>
          <p:cNvPr id="20"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and holding a towel over a landscape with planets and stars&#10;&#10;Description automatically generated">
            <a:extLst>
              <a:ext uri="{FF2B5EF4-FFF2-40B4-BE49-F238E27FC236}">
                <a16:creationId xmlns:a16="http://schemas.microsoft.com/office/drawing/2014/main" id="{A3FC8075-5349-0FB4-45F2-D5DA6F47A06C}"/>
              </a:ext>
            </a:extLst>
          </p:cNvPr>
          <p:cNvPicPr>
            <a:picLocks noGrp="1" noChangeAspect="1"/>
          </p:cNvPicPr>
          <p:nvPr>
            <p:ph idx="1"/>
          </p:nvPr>
        </p:nvPicPr>
        <p:blipFill>
          <a:blip r:embed="rId4"/>
          <a:stretch>
            <a:fillRect/>
          </a:stretch>
        </p:blipFill>
        <p:spPr>
          <a:xfrm>
            <a:off x="630577" y="649340"/>
            <a:ext cx="3602736" cy="3602736"/>
          </a:xfrm>
          <a:prstGeom prst="rect">
            <a:avLst/>
          </a:prstGeom>
        </p:spPr>
      </p:pic>
      <p:cxnSp>
        <p:nvCxnSpPr>
          <p:cNvPr id="2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70727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9FEEE-FA6F-BA83-D0E6-65F8EB80488A}"/>
              </a:ext>
            </a:extLst>
          </p:cNvPr>
          <p:cNvSpPr>
            <a:spLocks noGrp="1"/>
          </p:cNvSpPr>
          <p:nvPr>
            <p:ph type="title"/>
          </p:nvPr>
        </p:nvSpPr>
        <p:spPr>
          <a:xfrm>
            <a:off x="475499" y="4550229"/>
            <a:ext cx="8181805" cy="1057655"/>
          </a:xfrm>
        </p:spPr>
        <p:txBody>
          <a:bodyPr vert="horz" lIns="91440" tIns="45720" rIns="91440" bIns="45720" rtlCol="0" anchor="b">
            <a:noAutofit/>
          </a:bodyPr>
          <a:lstStyle/>
          <a:p>
            <a:r>
              <a:rPr lang="en-US" sz="2000" dirty="0"/>
              <a:t>- </a:t>
            </a:r>
            <a:r>
              <a:rPr lang="en-US" sz="2000" b="1" dirty="0"/>
              <a:t>Literal</a:t>
            </a:r>
            <a:r>
              <a:rPr lang="en-US" sz="2000" dirty="0"/>
              <a:t>: Find a fly in the ointment</a:t>
            </a:r>
            <a:br>
              <a:rPr lang="en-US" sz="2000" dirty="0"/>
            </a:br>
            <a:r>
              <a:rPr lang="en-US" sz="2000" dirty="0"/>
              <a:t>- </a:t>
            </a:r>
            <a:r>
              <a:rPr lang="en-US" sz="2000" b="1" dirty="0"/>
              <a:t>Elaborative</a:t>
            </a:r>
            <a:r>
              <a:rPr lang="en-US" sz="2000" dirty="0"/>
              <a:t>: A pristine jar of ointment with a tiny, annoying fly buzzing around it, symbolizing a minor but irritating problem in an otherwise perfect situation.</a:t>
            </a:r>
            <a:endParaRPr lang="en-US" sz="1800" dirty="0">
              <a:solidFill>
                <a:schemeClr val="tx1">
                  <a:lumMod val="85000"/>
                  <a:lumOff val="15000"/>
                </a:schemeClr>
              </a:solidFill>
            </a:endParaRPr>
          </a:p>
        </p:txBody>
      </p:sp>
      <p:sp>
        <p:nvSpPr>
          <p:cNvPr id="3" name="TextBox 2">
            <a:extLst>
              <a:ext uri="{FF2B5EF4-FFF2-40B4-BE49-F238E27FC236}">
                <a16:creationId xmlns:a16="http://schemas.microsoft.com/office/drawing/2014/main" id="{DF7A5C5A-7181-1C9E-4FB9-802A8E7226C0}"/>
              </a:ext>
            </a:extLst>
          </p:cNvPr>
          <p:cNvSpPr txBox="1"/>
          <p:nvPr/>
        </p:nvSpPr>
        <p:spPr>
          <a:xfrm>
            <a:off x="475499" y="5727515"/>
            <a:ext cx="8193826" cy="515477"/>
          </a:xfrm>
          <a:prstGeom prst="rect">
            <a:avLst/>
          </a:prstGeom>
        </p:spPr>
        <p:txBody>
          <a:bodyPr vert="horz" lIns="91440" tIns="45720" rIns="91440" bIns="45720" rtlCol="0">
            <a:normAutofit/>
          </a:bodyPr>
          <a:lstStyle/>
          <a:p>
            <a:pPr defTabSz="914400">
              <a:lnSpc>
                <a:spcPct val="90000"/>
              </a:lnSpc>
              <a:spcBef>
                <a:spcPts val="1200"/>
              </a:spcBef>
              <a:spcAft>
                <a:spcPts val="200"/>
              </a:spcAft>
              <a:buClr>
                <a:schemeClr val="accent1"/>
              </a:buClr>
              <a:buSzPct val="100000"/>
            </a:pPr>
            <a:r>
              <a:rPr lang="en-US" sz="1700" cap="all" spc="200" dirty="0">
                <a:solidFill>
                  <a:schemeClr val="tx1">
                    <a:lumMod val="85000"/>
                    <a:lumOff val="15000"/>
                  </a:schemeClr>
                </a:solidFill>
                <a:latin typeface="+mj-lt"/>
              </a:rPr>
              <a:t>Literal Prompt vs Elaborative Prompt (</a:t>
            </a:r>
            <a:r>
              <a:rPr lang="en-US" sz="1700" b="1" cap="all" spc="200" dirty="0">
                <a:solidFill>
                  <a:schemeClr val="tx1">
                    <a:lumMod val="85000"/>
                    <a:lumOff val="15000"/>
                  </a:schemeClr>
                </a:solidFill>
                <a:latin typeface="+mj-lt"/>
              </a:rPr>
              <a:t>SD Cascade</a:t>
            </a:r>
            <a:r>
              <a:rPr lang="en-US" sz="1700" cap="all" spc="200" dirty="0">
                <a:solidFill>
                  <a:schemeClr val="tx1">
                    <a:lumMod val="85000"/>
                    <a:lumOff val="15000"/>
                  </a:schemeClr>
                </a:solidFill>
                <a:latin typeface="+mj-lt"/>
              </a:rPr>
              <a:t>)</a:t>
            </a:r>
          </a:p>
        </p:txBody>
      </p:sp>
      <p:sp>
        <p:nvSpPr>
          <p:cNvPr id="20" name="Rectangle 19">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7997" y="886968"/>
            <a:ext cx="48006"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0814" y="5618770"/>
            <a:ext cx="78867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6334316"/>
            <a:ext cx="9143989"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4" name="Content Placeholder 4" descr="A close up of a black insect&#10;&#10;Description automatically generated">
            <a:extLst>
              <a:ext uri="{FF2B5EF4-FFF2-40B4-BE49-F238E27FC236}">
                <a16:creationId xmlns:a16="http://schemas.microsoft.com/office/drawing/2014/main" id="{1CAC385B-79BC-8A95-E62D-20DACEFDE25B}"/>
              </a:ext>
            </a:extLst>
          </p:cNvPr>
          <p:cNvPicPr>
            <a:picLocks noChangeAspect="1"/>
          </p:cNvPicPr>
          <p:nvPr/>
        </p:nvPicPr>
        <p:blipFill>
          <a:blip r:embed="rId3"/>
          <a:stretch>
            <a:fillRect/>
          </a:stretch>
        </p:blipFill>
        <p:spPr>
          <a:xfrm>
            <a:off x="664556" y="640080"/>
            <a:ext cx="3660776" cy="3660776"/>
          </a:xfrm>
          <a:prstGeom prst="rect">
            <a:avLst/>
          </a:prstGeom>
        </p:spPr>
      </p:pic>
      <p:pic>
        <p:nvPicPr>
          <p:cNvPr id="9" name="Picture 8" descr="A jar with a group of flies on it&#10;&#10;Description automatically generated">
            <a:extLst>
              <a:ext uri="{FF2B5EF4-FFF2-40B4-BE49-F238E27FC236}">
                <a16:creationId xmlns:a16="http://schemas.microsoft.com/office/drawing/2014/main" id="{63BC4011-B46B-654B-EFDF-7D85781BED70}"/>
              </a:ext>
            </a:extLst>
          </p:cNvPr>
          <p:cNvPicPr>
            <a:picLocks noChangeAspect="1"/>
          </p:cNvPicPr>
          <p:nvPr/>
        </p:nvPicPr>
        <p:blipFill>
          <a:blip r:embed="rId4"/>
          <a:stretch>
            <a:fillRect/>
          </a:stretch>
        </p:blipFill>
        <p:spPr>
          <a:xfrm>
            <a:off x="4818669" y="647894"/>
            <a:ext cx="3660776" cy="3660776"/>
          </a:xfrm>
          <a:prstGeom prst="rect">
            <a:avLst/>
          </a:prstGeom>
        </p:spPr>
      </p:pic>
    </p:spTree>
    <p:extLst>
      <p:ext uri="{BB962C8B-B14F-4D97-AF65-F5344CB8AC3E}">
        <p14:creationId xmlns:p14="http://schemas.microsoft.com/office/powerpoint/2010/main" val="30698744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39736"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4DF215B-F981-ED34-1F3F-19ACD6C6E05D}"/>
              </a:ext>
            </a:extLst>
          </p:cNvPr>
          <p:cNvSpPr>
            <a:spLocks noGrp="1"/>
          </p:cNvSpPr>
          <p:nvPr>
            <p:ph type="title"/>
          </p:nvPr>
        </p:nvSpPr>
        <p:spPr>
          <a:xfrm>
            <a:off x="369277" y="516835"/>
            <a:ext cx="2313633" cy="5772840"/>
          </a:xfrm>
        </p:spPr>
        <p:txBody>
          <a:bodyPr anchor="ctr">
            <a:normAutofit/>
          </a:bodyPr>
          <a:lstStyle/>
          <a:p>
            <a:r>
              <a:rPr lang="en-US" sz="3100">
                <a:solidFill>
                  <a:srgbClr val="FFFFFF"/>
                </a:solidFill>
              </a:rPr>
              <a:t>Language bias</a:t>
            </a:r>
          </a:p>
        </p:txBody>
      </p:sp>
      <p:sp>
        <p:nvSpPr>
          <p:cNvPr id="22" name="Rectangle 21">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14" name="Content Placeholder 2">
            <a:extLst>
              <a:ext uri="{FF2B5EF4-FFF2-40B4-BE49-F238E27FC236}">
                <a16:creationId xmlns:a16="http://schemas.microsoft.com/office/drawing/2014/main" id="{DC93F3F1-56C3-69DA-833A-0F9FF244DDA0}"/>
              </a:ext>
            </a:extLst>
          </p:cNvPr>
          <p:cNvGraphicFramePr>
            <a:graphicFrameLocks noGrp="1"/>
          </p:cNvGraphicFramePr>
          <p:nvPr>
            <p:ph idx="1"/>
            <p:extLst>
              <p:ext uri="{D42A27DB-BD31-4B8C-83A1-F6EECF244321}">
                <p14:modId xmlns:p14="http://schemas.microsoft.com/office/powerpoint/2010/main" val="2811373706"/>
              </p:ext>
            </p:extLst>
          </p:nvPr>
        </p:nvGraphicFramePr>
        <p:xfrm>
          <a:off x="3556397" y="639763"/>
          <a:ext cx="5098256"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001603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Retrospect</Template>
  <TotalTime>5163</TotalTime>
  <Words>2532</Words>
  <Application>Microsoft Office PowerPoint</Application>
  <PresentationFormat>On-screen Show (4:3)</PresentationFormat>
  <Paragraphs>356</Paragraphs>
  <Slides>30</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Arial</vt:lpstr>
      <vt:lpstr>Calibri</vt:lpstr>
      <vt:lpstr>Calibri Light</vt:lpstr>
      <vt:lpstr>Slack-Lato</vt:lpstr>
      <vt:lpstr>Retrospect</vt:lpstr>
      <vt:lpstr>MetaImage</vt:lpstr>
      <vt:lpstr>Motivation</vt:lpstr>
      <vt:lpstr>Image Generation Models</vt:lpstr>
      <vt:lpstr>CLIP models</vt:lpstr>
      <vt:lpstr>Methodology</vt:lpstr>
      <vt:lpstr>Prompt length and detail</vt:lpstr>
      <vt:lpstr>- Literal: Throw in the towel - Elaborative: A person throwing a towel into a boxing ring, symbolizing giving up or surrendering in a dramatic scene.</vt:lpstr>
      <vt:lpstr>- Literal: Find a fly in the ointment - Elaborative: A pristine jar of ointment with a tiny, annoying fly buzzing around it, symbolizing a minor but irritating problem in an otherwise perfect situation.</vt:lpstr>
      <vt:lpstr>Language bias</vt:lpstr>
      <vt:lpstr>Experiment</vt:lpstr>
      <vt:lpstr>Text Similarity using  Jina-CLIP  (Intra-modal)</vt:lpstr>
      <vt:lpstr>PowerPoint Presentation</vt:lpstr>
      <vt:lpstr>PowerPoint Presentation</vt:lpstr>
      <vt:lpstr>PowerPoint Presentation</vt:lpstr>
      <vt:lpstr>Inter-Modal</vt:lpstr>
      <vt:lpstr>Text-Image</vt:lpstr>
      <vt:lpstr>Text-Image</vt:lpstr>
      <vt:lpstr>Text-Image</vt:lpstr>
      <vt:lpstr>Text-Image</vt:lpstr>
      <vt:lpstr>Image-Image</vt:lpstr>
      <vt:lpstr>Image-Image</vt:lpstr>
      <vt:lpstr>Image-Image</vt:lpstr>
      <vt:lpstr>Baseline Image-Image </vt:lpstr>
      <vt:lpstr>Conclusion</vt:lpstr>
      <vt:lpstr>PowerPoint Presentation</vt:lpstr>
      <vt:lpstr>ChatGPT min score</vt:lpstr>
      <vt:lpstr>SD 1.5  min score</vt:lpstr>
      <vt:lpstr>SD Cascade max score</vt:lpstr>
      <vt:lpstr>SD XL  max score</vt:lpstr>
      <vt:lpstr>SD 1.5  max score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Metaphors Across Languages</dc:title>
  <dc:subject/>
  <dc:creator/>
  <cp:keywords/>
  <dc:description>generated using python-pptx</dc:description>
  <cp:lastModifiedBy>Manh Linh Phan</cp:lastModifiedBy>
  <cp:revision>9</cp:revision>
  <dcterms:created xsi:type="dcterms:W3CDTF">2013-01-27T09:14:16Z</dcterms:created>
  <dcterms:modified xsi:type="dcterms:W3CDTF">2024-07-28T16:19:30Z</dcterms:modified>
  <cp:category/>
</cp:coreProperties>
</file>